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6"/>
  </p:notesMasterIdLst>
  <p:sldIdLst>
    <p:sldId id="270" r:id="rId2"/>
    <p:sldId id="275" r:id="rId3"/>
    <p:sldId id="276" r:id="rId4"/>
    <p:sldId id="277" r:id="rId5"/>
    <p:sldId id="278" r:id="rId6"/>
    <p:sldId id="279" r:id="rId7"/>
    <p:sldId id="280" r:id="rId8"/>
    <p:sldId id="281" r:id="rId9"/>
    <p:sldId id="282" r:id="rId10"/>
    <p:sldId id="271" r:id="rId11"/>
    <p:sldId id="283" r:id="rId12"/>
    <p:sldId id="272" r:id="rId13"/>
    <p:sldId id="273" r:id="rId14"/>
    <p:sldId id="274" r:id="rId15"/>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5338C8"/>
    <a:srgbClr val="0060A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2684" autoAdjust="0"/>
  </p:normalViewPr>
  <p:slideViewPr>
    <p:cSldViewPr>
      <p:cViewPr varScale="1">
        <p:scale>
          <a:sx n="104" d="100"/>
          <a:sy n="104" d="100"/>
        </p:scale>
        <p:origin x="776" y="1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numCol="1" rtlCol="0"/>
          <a:lstStyle>
            <a:lvl1pPr algn="l">
              <a:defRPr sz="1200"/>
            </a:lvl1pPr>
          </a:lstStyle>
          <a:p>
            <a:endParaRPr lang="en-CA" altLang="en-CA"/>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numCol="1" rtlCol="0"/>
          <a:lstStyle>
            <a:lvl1pPr algn="r">
              <a:defRPr sz="1200"/>
            </a:lvl1pPr>
          </a:lstStyle>
          <a:p>
            <a:fld id="{8CDC9F6F-6AEA-445E-A0EA-3A32FA51F7CE}" type="datetimeFigureOut">
              <a:rPr lang="en-CA" altLang="en-CA" smtClean="0"/>
              <a:t>2025-06-03</a:t>
            </a:fld>
            <a:endParaRPr lang="en-CA" altLang="en-CA"/>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numCol="1" rtlCol="0" anchor="ctr"/>
          <a:lstStyle/>
          <a:p>
            <a:endParaRPr lang="en-CA" altLang="en-C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lt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numCol="1" rtlCol="0" anchor="b"/>
          <a:lstStyle>
            <a:lvl1pPr algn="l">
              <a:defRPr sz="1200"/>
            </a:lvl1pPr>
          </a:lstStyle>
          <a:p>
            <a:endParaRPr lang="en-CA" altLang="en-CA"/>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numCol="1" rtlCol="0" anchor="b"/>
          <a:lstStyle>
            <a:lvl1pPr algn="r">
              <a:defRPr sz="1200"/>
            </a:lvl1pPr>
          </a:lstStyle>
          <a:p>
            <a:fld id="{5C73201C-D184-4AFA-85BC-DDA8D0D7823B}" type="slidenum">
              <a:rPr lang="en-CA" altLang="en-CA" smtClean="0"/>
              <a:t>‹#›</a:t>
            </a:fld>
            <a:endParaRPr lang="en-CA" altLang="en-CA"/>
          </a:p>
        </p:txBody>
      </p:sp>
    </p:spTree>
    <p:extLst>
      <p:ext uri="{BB962C8B-B14F-4D97-AF65-F5344CB8AC3E}">
        <p14:creationId xmlns:p14="http://schemas.microsoft.com/office/powerpoint/2010/main" val="190079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kybrary.aero/articles/international-civil-aviation-organisation-ica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numCol="1"/>
          <a:lstStyle/>
          <a:p>
            <a:fld id="{F1D0788D-F01F-4141-B137-7E439102DACB}" type="slidenum">
              <a:rPr lang="nl-BE" altLang="nl-BE" smtClean="0"/>
              <a:pPr/>
              <a:t>1</a:t>
            </a:fld>
            <a:endParaRPr lang="nl-BE" altLang="nl-BE"/>
          </a:p>
        </p:txBody>
      </p:sp>
      <p:sp>
        <p:nvSpPr>
          <p:cNvPr id="50179" name="Rectangle 2"/>
          <p:cNvSpPr>
            <a:spLocks noGrp="1" noRot="1" noChangeAspect="1" noChangeArrowheads="1" noTextEdit="1"/>
          </p:cNvSpPr>
          <p:nvPr>
            <p:ph type="sldImg"/>
          </p:nvPr>
        </p:nvSpPr>
        <p:spPr>
          <a:xfrm>
            <a:off x="481013" y="722313"/>
            <a:ext cx="6184900" cy="3478212"/>
          </a:xfrm>
          <a:ln/>
        </p:spPr>
      </p:sp>
      <p:sp>
        <p:nvSpPr>
          <p:cNvPr id="50180" name="Rectangle 3"/>
          <p:cNvSpPr>
            <a:spLocks noGrp="1" noChangeArrowheads="1"/>
          </p:cNvSpPr>
          <p:nvPr>
            <p:ph type="body" idx="1"/>
          </p:nvPr>
        </p:nvSpPr>
        <p:spPr>
          <a:noFill/>
          <a:ln/>
        </p:spPr>
        <p:txBody>
          <a:bodyPr numCol="1"/>
          <a:lstStyle/>
          <a:p>
            <a:pPr defTabSz="942210">
              <a:defRPr/>
            </a:pPr>
            <a:endParaRPr lang="nl-BE" altLang="nl-BE" dirty="0"/>
          </a:p>
        </p:txBody>
      </p:sp>
    </p:spTree>
    <p:extLst>
      <p:ext uri="{BB962C8B-B14F-4D97-AF65-F5344CB8AC3E}">
        <p14:creationId xmlns:p14="http://schemas.microsoft.com/office/powerpoint/2010/main" val="205635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lumMod val="75000"/>
                  </a:schemeClr>
                </a:solidFill>
                <a:cs typeface="Arial" panose="020B0604020202020204" pitchFamily="34" charset="0"/>
              </a:rPr>
              <a:t>Participar en la creación, entregada para su aceptación por parte de la OACI, de la última nota de estudio sobre objetivos de seguridad cibernética: A41-WP/12, ACTUALIZAR LOS OBJETIVOS DE INSTRUCCIÓN EN SEGURIDAD CIBERNÉTICA DEL ATSEP Y DESARROLLO DEL NUEVO OBJETIVO DE INSTRUCCIÓN EN SEGURIDAD CIBERNÉTICA DEL ATSEP</a:t>
            </a:r>
          </a:p>
          <a:p>
            <a:pPr>
              <a:buFont typeface="Arial" panose="020B0604020202020204" pitchFamily="34" charset="0"/>
              <a:buChar char="•"/>
            </a:pPr>
            <a:r>
              <a:rPr lang="es-ES" sz="1200" dirty="0">
                <a:solidFill>
                  <a:schemeClr val="tx1">
                    <a:lumMod val="75000"/>
                  </a:schemeClr>
                </a:solidFill>
              </a:rPr>
              <a:t>Grupos de trabajo organizados, recopilación de información, creación de un plan de estudios para apoyar los objetivos básicos de instrucción (10057) presentado a la OACI para una circular</a:t>
            </a:r>
          </a:p>
          <a:p>
            <a:pPr>
              <a:buFont typeface="Arial" panose="020B0604020202020204" pitchFamily="34" charset="0"/>
              <a:buChar char="•"/>
            </a:pPr>
            <a:r>
              <a:rPr lang="es-ES" sz="1200" dirty="0">
                <a:solidFill>
                  <a:schemeClr val="tx1">
                    <a:lumMod val="75000"/>
                  </a:schemeClr>
                </a:solidFill>
              </a:rPr>
              <a:t>Grupos de trabajo organizados, información recopilada, creación de un plan para la competencia continua (basado en 10057)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4">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11</a:t>
            </a:fld>
            <a:endParaRPr lang="en-CA" altLang="en-CA"/>
          </a:p>
        </p:txBody>
      </p:sp>
    </p:spTree>
    <p:extLst>
      <p:ext uri="{BB962C8B-B14F-4D97-AF65-F5344CB8AC3E}">
        <p14:creationId xmlns:p14="http://schemas.microsoft.com/office/powerpoint/2010/main" val="424156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Arial" panose="020B0604020202020204" pitchFamily="34" charset="0"/>
              <a:buChar char="•"/>
            </a:pPr>
            <a:r>
              <a:rPr lang="es-ES" sz="1200" dirty="0">
                <a:solidFill>
                  <a:schemeClr val="tx1">
                    <a:lumMod val="75000"/>
                  </a:schemeClr>
                </a:solidFill>
              </a:rPr>
              <a:t>A pedido de la OACI, participó en una auditoría de la OACI de un curso de capacitación básica NCAT (</a:t>
            </a:r>
            <a:r>
              <a:rPr lang="es-ES" sz="1200" dirty="0" err="1">
                <a:solidFill>
                  <a:schemeClr val="tx1">
                    <a:lumMod val="75000"/>
                  </a:schemeClr>
                </a:solidFill>
              </a:rPr>
              <a:t>ref</a:t>
            </a:r>
            <a:r>
              <a:rPr lang="es-ES" sz="1200" dirty="0">
                <a:solidFill>
                  <a:schemeClr val="tx1">
                    <a:lumMod val="75000"/>
                  </a:schemeClr>
                </a:solidFill>
              </a:rPr>
              <a:t> 10057</a:t>
            </a:r>
            <a:r>
              <a:rPr lang="en-US" sz="1200" dirty="0">
                <a:solidFill>
                  <a:schemeClr val="tx1">
                    <a:lumMod val="75000"/>
                  </a:schemeClr>
                </a:solidFill>
              </a:rPr>
              <a:t>)</a:t>
            </a:r>
          </a:p>
          <a:p>
            <a:pPr>
              <a:buFont typeface="Arial" panose="020B0604020202020204" pitchFamily="34" charset="0"/>
              <a:buChar char="•"/>
            </a:pPr>
            <a:r>
              <a:rPr lang="es-ES" sz="1200" dirty="0">
                <a:solidFill>
                  <a:schemeClr val="tx1">
                    <a:lumMod val="75000"/>
                  </a:schemeClr>
                </a:solidFill>
              </a:rPr>
              <a:t>Creó un Programa de Capacitación Verificado para asegurar el contenido de los cursos de Capacitación Básica (10057)</a:t>
            </a:r>
          </a:p>
          <a:p>
            <a:pPr>
              <a:buFont typeface="Arial" panose="020B0604020202020204" pitchFamily="34" charset="0"/>
              <a:buChar char="•"/>
            </a:pPr>
            <a:r>
              <a:rPr lang="es-ES" sz="1200" dirty="0">
                <a:solidFill>
                  <a:schemeClr val="tx1">
                    <a:lumMod val="75000"/>
                  </a:schemeClr>
                </a:solidFill>
              </a:rPr>
              <a:t>Auditoría completa de la organización de capacitación basada en el programa de capacitación verificada i-VT (los cursos auditados cumplieron con el programa)</a:t>
            </a:r>
            <a:endParaRPr lang="en-US" sz="1200" dirty="0">
              <a:solidFill>
                <a:schemeClr val="tx1">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12</a:t>
            </a:fld>
            <a:endParaRPr lang="en-CA" altLang="en-CA"/>
          </a:p>
        </p:txBody>
      </p:sp>
    </p:spTree>
    <p:extLst>
      <p:ext uri="{BB962C8B-B14F-4D97-AF65-F5344CB8AC3E}">
        <p14:creationId xmlns:p14="http://schemas.microsoft.com/office/powerpoint/2010/main" val="398181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Arial" panose="020B0604020202020204" pitchFamily="34" charset="0"/>
              <a:buChar char="•"/>
            </a:pPr>
            <a:endParaRPr lang="en-US" sz="1200" dirty="0">
              <a:solidFill>
                <a:schemeClr val="tx1">
                  <a:lumMod val="75000"/>
                </a:schemeClr>
              </a:solidFill>
            </a:endParaRPr>
          </a:p>
          <a:p>
            <a:pPr>
              <a:buFont typeface="Arial" panose="020B0604020202020204" pitchFamily="34" charset="0"/>
              <a:buChar char="•"/>
            </a:pPr>
            <a:r>
              <a:rPr lang="es-ES" sz="1200" dirty="0">
                <a:solidFill>
                  <a:schemeClr val="tx1">
                    <a:lumMod val="75000"/>
                  </a:schemeClr>
                </a:solidFill>
              </a:rPr>
              <a:t>Mantener la función de enlace de la OACI para IFATSEA</a:t>
            </a:r>
          </a:p>
          <a:p>
            <a:pPr>
              <a:buFont typeface="Arial" panose="020B0604020202020204" pitchFamily="34" charset="0"/>
              <a:buChar char="•"/>
            </a:pPr>
            <a:r>
              <a:rPr lang="es-ES" sz="1200" dirty="0">
                <a:solidFill>
                  <a:schemeClr val="tx1">
                    <a:lumMod val="75000"/>
                  </a:schemeClr>
                </a:solidFill>
              </a:rPr>
              <a:t>Puesto de observador en la Comisión de Aeronavegación (ANC) de la OACI</a:t>
            </a:r>
          </a:p>
          <a:p>
            <a:pPr>
              <a:buFont typeface="Arial" panose="020B0604020202020204" pitchFamily="34" charset="0"/>
              <a:buChar char="•"/>
            </a:pPr>
            <a:r>
              <a:rPr lang="es-ES" sz="1200" dirty="0">
                <a:solidFill>
                  <a:schemeClr val="tx1">
                    <a:lumMod val="75000"/>
                  </a:schemeClr>
                </a:solidFill>
              </a:rPr>
              <a:t>Creó folletos y suministró información en apoyo del reclutamiento regional</a:t>
            </a:r>
          </a:p>
          <a:p>
            <a:pPr>
              <a:buFont typeface="Arial" panose="020B0604020202020204" pitchFamily="34" charset="0"/>
              <a:buChar char="•"/>
            </a:pPr>
            <a:r>
              <a:rPr lang="es-ES" sz="1200" dirty="0">
                <a:solidFill>
                  <a:schemeClr val="tx1">
                    <a:lumMod val="75000"/>
                  </a:schemeClr>
                </a:solidFill>
              </a:rPr>
              <a:t>Organizar y llevar a cabo reuniones regionales y sesiones informativas</a:t>
            </a:r>
          </a:p>
          <a:p>
            <a:pPr>
              <a:buFont typeface="Arial" panose="020B0604020202020204" pitchFamily="34" charset="0"/>
              <a:buChar char="•"/>
            </a:pPr>
            <a:r>
              <a:rPr lang="es-ES" sz="1200" dirty="0">
                <a:solidFill>
                  <a:schemeClr val="tx1">
                    <a:lumMod val="75000"/>
                  </a:schemeClr>
                </a:solidFill>
              </a:rPr>
              <a:t>Etapas iniciales de creación del plan/puesto de Mentor</a:t>
            </a:r>
            <a:endParaRPr lang="en-US" sz="1200" dirty="0">
              <a:solidFill>
                <a:schemeClr val="tx1">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13</a:t>
            </a:fld>
            <a:endParaRPr lang="en-CA" altLang="en-CA"/>
          </a:p>
        </p:txBody>
      </p:sp>
    </p:spTree>
    <p:extLst>
      <p:ext uri="{BB962C8B-B14F-4D97-AF65-F5344CB8AC3E}">
        <p14:creationId xmlns:p14="http://schemas.microsoft.com/office/powerpoint/2010/main" val="350680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numCol="1"/>
          <a:lstStyle/>
          <a:p>
            <a:fld id="{F1D0788D-F01F-4141-B137-7E439102DACB}" type="slidenum">
              <a:rPr lang="nl-BE" altLang="nl-BE" smtClean="0"/>
              <a:pPr/>
              <a:t>14</a:t>
            </a:fld>
            <a:endParaRPr lang="nl-BE" altLang="nl-BE"/>
          </a:p>
        </p:txBody>
      </p:sp>
      <p:sp>
        <p:nvSpPr>
          <p:cNvPr id="50179" name="Rectangle 2"/>
          <p:cNvSpPr>
            <a:spLocks noGrp="1" noRot="1" noChangeAspect="1" noChangeArrowheads="1" noTextEdit="1"/>
          </p:cNvSpPr>
          <p:nvPr>
            <p:ph type="sldImg"/>
          </p:nvPr>
        </p:nvSpPr>
        <p:spPr>
          <a:xfrm>
            <a:off x="481013" y="722313"/>
            <a:ext cx="6184900" cy="3478212"/>
          </a:xfrm>
          <a:ln/>
        </p:spPr>
      </p:sp>
      <p:sp>
        <p:nvSpPr>
          <p:cNvPr id="50180" name="Rectangle 3"/>
          <p:cNvSpPr>
            <a:spLocks noGrp="1" noChangeArrowheads="1"/>
          </p:cNvSpPr>
          <p:nvPr>
            <p:ph type="body" idx="1"/>
          </p:nvPr>
        </p:nvSpPr>
        <p:spPr>
          <a:noFill/>
          <a:ln/>
        </p:spPr>
        <p:txBody>
          <a:bodyPr numCol="1"/>
          <a:lstStyle/>
          <a:p>
            <a:pPr defTabSz="942210">
              <a:defRPr/>
            </a:pPr>
            <a:r>
              <a:rPr lang="en-US" baseline="0" dirty="0">
                <a:latin typeface="Arial" panose="020B0604020202020204" pitchFamily="34" charset="0"/>
                <a:cs typeface="Arial" panose="020B0604020202020204" pitchFamily="34" charset="0"/>
              </a:rPr>
              <a:t>End</a:t>
            </a:r>
          </a:p>
          <a:p>
            <a:pPr defTabSz="942210">
              <a:defRPr/>
            </a:pPr>
            <a:endParaRPr lang="en-US" baseline="0" dirty="0">
              <a:latin typeface="Arial" panose="020B0604020202020204" pitchFamily="34" charset="0"/>
              <a:cs typeface="Arial" panose="020B0604020202020204" pitchFamily="34" charset="0"/>
            </a:endParaRPr>
          </a:p>
          <a:p>
            <a:pPr defTabSz="942210">
              <a:defRPr/>
            </a:pPr>
            <a:endParaRPr lang="en-US" baseline="0" dirty="0">
              <a:latin typeface="Arial" panose="020B0604020202020204" pitchFamily="34" charset="0"/>
              <a:cs typeface="Arial" panose="020B0604020202020204" pitchFamily="34" charset="0"/>
            </a:endParaRPr>
          </a:p>
          <a:p>
            <a:endParaRPr lang="nl-BE" altLang="nl-BE" dirty="0"/>
          </a:p>
        </p:txBody>
      </p:sp>
    </p:spTree>
    <p:extLst>
      <p:ext uri="{BB962C8B-B14F-4D97-AF65-F5344CB8AC3E}">
        <p14:creationId xmlns:p14="http://schemas.microsoft.com/office/powerpoint/2010/main" val="186937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Friendship</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3</a:t>
            </a:fld>
            <a:endParaRPr lang="en-CA" altLang="en-CA"/>
          </a:p>
        </p:txBody>
      </p:sp>
    </p:spTree>
    <p:extLst>
      <p:ext uri="{BB962C8B-B14F-4D97-AF65-F5344CB8AC3E}">
        <p14:creationId xmlns:p14="http://schemas.microsoft.com/office/powerpoint/2010/main" val="313572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Federation of Air Traffic Safety Electronics Associations (IFATSEA) brings together the professional associations of Air Traffic Safety Electronics Personnel (ATSEP) from around the world. IFATSEA currently represents more than 40,000 people in more than 75 member associations around the world. Join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solidFill>
                  <a:schemeClr val="tx1">
                    <a:lumMod val="75000"/>
                  </a:schemeClr>
                </a:solidFill>
                <a:effectLst/>
                <a:ea typeface="Calibri" panose="020F0502020204030204" pitchFamily="34" charset="0"/>
              </a:rPr>
              <a:t>La Federación Internacional de Asociaciones de Electrónica de Seguridad del Tráfico Aéreo (IFATSEA) reúne a las asociaciones profesionales de Personal de Electrónica de Seguridad del Tráfico Aéreo (ATSEP) de todo el mundo. IFATSEA actualmente representa a más de 40.000 personas en más de 75 asociaciones miembros en todo el mundo. Únete a nosotros.</a:t>
            </a:r>
            <a:endParaRPr lang="en-CA" sz="1200" dirty="0">
              <a:solidFill>
                <a:schemeClr val="tx1">
                  <a:lumMod val="75000"/>
                </a:schemeClr>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4</a:t>
            </a:fld>
            <a:endParaRPr lang="en-CA" altLang="en-CA"/>
          </a:p>
        </p:txBody>
      </p:sp>
    </p:spTree>
    <p:extLst>
      <p:ext uri="{BB962C8B-B14F-4D97-AF65-F5344CB8AC3E}">
        <p14:creationId xmlns:p14="http://schemas.microsoft.com/office/powerpoint/2010/main" val="56565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5CC7EE"/>
                </a:solidFill>
                <a:effectLst/>
                <a:latin typeface="Montserrat" panose="020F0502020204030204" pitchFamily="2" charset="0"/>
                <a:hlinkClick r:id="rId3" tooltip="International Civil Aviation Organisation (ICAO)"/>
              </a:rPr>
              <a:t>International Civil Aviation </a:t>
            </a:r>
            <a:r>
              <a:rPr lang="en-US" b="0" i="0" u="sng" dirty="0" err="1">
                <a:solidFill>
                  <a:srgbClr val="5CC7EE"/>
                </a:solidFill>
                <a:effectLst/>
                <a:latin typeface="Montserrat" panose="020F0502020204030204" pitchFamily="2" charset="0"/>
                <a:hlinkClick r:id="rId3" tooltip="International Civil Aviation Organisation (ICAO)"/>
              </a:rPr>
              <a:t>Organisation</a:t>
            </a:r>
            <a:r>
              <a:rPr lang="en-US" b="0" i="0" u="sng" dirty="0">
                <a:solidFill>
                  <a:srgbClr val="5CC7EE"/>
                </a:solidFill>
                <a:effectLst/>
                <a:latin typeface="Montserrat" panose="020F0502020204030204" pitchFamily="2" charset="0"/>
                <a:hlinkClick r:id="rId3" tooltip="International Civil Aviation Organisation (ICAO)"/>
              </a:rPr>
              <a:t> (ICAO)</a:t>
            </a:r>
            <a:r>
              <a:rPr lang="en-US" b="0" i="0" dirty="0">
                <a:solidFill>
                  <a:srgbClr val="333333"/>
                </a:solidFill>
                <a:effectLst/>
                <a:latin typeface="Montserrat" panose="020F0502020204030204" pitchFamily="2" charset="0"/>
              </a:rPr>
              <a:t> describes ATSEP as "personnel proven to be competent in the installation, operation, and/or maintenance of a communications, navigation, surveillance/air traffic management (CNS/ATM) system. </a:t>
            </a:r>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5</a:t>
            </a:fld>
            <a:endParaRPr lang="en-CA" altLang="en-CA"/>
          </a:p>
        </p:txBody>
      </p:sp>
    </p:spTree>
    <p:extLst>
      <p:ext uri="{BB962C8B-B14F-4D97-AF65-F5344CB8AC3E}">
        <p14:creationId xmlns:p14="http://schemas.microsoft.com/office/powerpoint/2010/main" val="395396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IFATSEA</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solidFill>
                  <a:schemeClr val="tx1">
                    <a:lumMod val="75000"/>
                  </a:schemeClr>
                </a:solidFill>
                <a:effectLst/>
                <a:latin typeface="Arial" panose="020B0604020202020204" pitchFamily="34" charset="0"/>
                <a:ea typeface="Calibri" panose="020F0502020204030204" pitchFamily="34" charset="0"/>
              </a:rPr>
              <a:t>Desde 1972, IFATSEA ha servido como la voz autorizada sobre la competencia del personal electrónico de seguridad del tráfico aéreo (ATSEP). IFATSEA es reconocida por la Organización de Aviación Civil Internacional (OACI) como una organización internacional que representa al ATSEP a nivel mundial. Usando nuestra sólida red global, contribuimos activamente a la mejora del desempeño de la seguridad del tráfico aéreo en todo el mundo. IFATSEA ha sido un contribuyente clave en el trabajo con la OACI en el desarrollo de materiales sobre la capacitación básica y la competencia del ATSEP. IFATSEA también ha contribuido al desarrollo del Cielo Único Europeo a través de su participación en la actividad de la Empresa Conjunta SESAR y EUROCONTROL.</a:t>
            </a:r>
            <a:endParaRPr lang="en-CA" sz="1200" dirty="0">
              <a:solidFill>
                <a:schemeClr val="tx1">
                  <a:lumMod val="75000"/>
                </a:schemeClr>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6</a:t>
            </a:fld>
            <a:endParaRPr lang="en-CA" altLang="en-CA"/>
          </a:p>
        </p:txBody>
      </p:sp>
    </p:spTree>
    <p:extLst>
      <p:ext uri="{BB962C8B-B14F-4D97-AF65-F5344CB8AC3E}">
        <p14:creationId xmlns:p14="http://schemas.microsoft.com/office/powerpoint/2010/main" val="261941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s-PE" sz="1400" b="1" dirty="0">
              <a:solidFill>
                <a:srgbClr val="000000"/>
              </a:solidFill>
              <a:effectLst/>
              <a:latin typeface="Arial" panose="020B0604020202020204" pitchFamily="34" charset="0"/>
              <a:ea typeface="Calibri" panose="020F0502020204030204" pitchFamily="34" charset="0"/>
            </a:endParaRPr>
          </a:p>
          <a:p>
            <a:pPr marL="0" indent="0">
              <a:buNone/>
            </a:pPr>
            <a:r>
              <a:rPr lang="es-PE" sz="1200" dirty="0">
                <a:solidFill>
                  <a:schemeClr val="tx1">
                    <a:lumMod val="75000"/>
                  </a:schemeClr>
                </a:solidFill>
                <a:effectLst/>
                <a:latin typeface="Arial" panose="020B0604020202020204" pitchFamily="34" charset="0"/>
                <a:ea typeface="Calibri" panose="020F0502020204030204" pitchFamily="34" charset="0"/>
              </a:rPr>
              <a:t>IFATSEA ahora es reconocido como observador oficial de la Comisión de Navegación Aérea (ANC) en la OACI. Estamos comenzando un viaje contribuyendo a la OACI al más alto nivel de Comisiones, Paneles y Grupos de trabajo.</a:t>
            </a:r>
            <a:endParaRPr lang="en-CA" sz="1200" dirty="0">
              <a:solidFill>
                <a:schemeClr val="tx1">
                  <a:lumMod val="75000"/>
                </a:schemeClr>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7</a:t>
            </a:fld>
            <a:endParaRPr lang="en-CA" altLang="en-CA"/>
          </a:p>
        </p:txBody>
      </p:sp>
    </p:spTree>
    <p:extLst>
      <p:ext uri="{BB962C8B-B14F-4D97-AF65-F5344CB8AC3E}">
        <p14:creationId xmlns:p14="http://schemas.microsoft.com/office/powerpoint/2010/main" val="19560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PE" sz="1200" b="1" u="sng"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Organización</a:t>
            </a:r>
            <a:r>
              <a:rPr lang="es-PE" sz="1200" b="1"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es-PE" sz="1200" dirty="0">
                <a:solidFill>
                  <a:schemeClr val="tx1">
                    <a:lumMod val="75000"/>
                  </a:schemeClr>
                </a:solidFill>
                <a:effectLst/>
                <a:ea typeface="Calibri" panose="020F0502020204030204" pitchFamily="34" charset="0"/>
                <a:cs typeface="Times New Roman" panose="02020603050405020304" pitchFamily="18" charset="0"/>
              </a:rPr>
              <a:t>IFATSEA es una organización global dividida en 4 regiones, cada una con su propio Director Regional. Además de una Asamblea General anual, los Directores Regionales celebran varias reuniones para apoyar a las asociaciones miembros. IFATSEA también tiene un oficial de enlace de la OACI que proporciona un vínculo importante con la sede de la OACI, lo que garantiza una comunicación y colaboración oportuna.</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lnSpc>
                <a:spcPct val="107000"/>
              </a:lnSpc>
              <a:spcAft>
                <a:spcPts val="750"/>
              </a:spcAft>
              <a:buNone/>
            </a:pPr>
            <a:r>
              <a:rPr lang="es-PE" sz="1200" dirty="0">
                <a:solidFill>
                  <a:schemeClr val="tx1">
                    <a:lumMod val="75000"/>
                  </a:schemeClr>
                </a:solidFill>
                <a:effectLst/>
                <a:ea typeface="Calibri" panose="020F0502020204030204" pitchFamily="34" charset="0"/>
                <a:cs typeface="Times New Roman" panose="02020603050405020304" pitchFamily="18" charset="0"/>
              </a:rPr>
              <a:t>La participación en IFATSEA le brinda a usted y a su Asociación la oportunidad de llevar su voz al ámbito internacional.</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8</a:t>
            </a:fld>
            <a:endParaRPr lang="en-CA" altLang="en-CA"/>
          </a:p>
        </p:txBody>
      </p:sp>
    </p:spTree>
    <p:extLst>
      <p:ext uri="{BB962C8B-B14F-4D97-AF65-F5344CB8AC3E}">
        <p14:creationId xmlns:p14="http://schemas.microsoft.com/office/powerpoint/2010/main" val="5352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PE" sz="1400" b="1" u="sng"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Objetivos de IFATSEA</a:t>
            </a:r>
            <a:endParaRPr lang="en-CA" sz="14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Operar como una federación apolítica de asociaciones de electrónica de seguridad del     tráfico aéreo</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Promover la seguridad, eficiencia y regularidad en la navegación aérea internacional</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Asistir y asesorar en el desarrollo de sistemas electrónicos para mantener el flujo seguro, ordenado y expedito del tránsito aéreo.</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Mantener un alto estándar de conocimiento, competencia y eficiencia profesional en los ATSEP</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Proteger y salvaguardar los intereses profesionales colectivos de los ATSEP.</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Establecer alianzas mutuamente beneficiosas con otras organizaciones profesionales</a:t>
            </a:r>
            <a:endParaRPr lang="en-CA" sz="12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200" dirty="0">
                <a:solidFill>
                  <a:schemeClr val="tx1">
                    <a:lumMod val="75000"/>
                  </a:schemeClr>
                </a:solidFill>
                <a:effectLst/>
                <a:ea typeface="Calibri" panose="020F0502020204030204" pitchFamily="34" charset="0"/>
                <a:cs typeface="Times New Roman" panose="02020603050405020304" pitchFamily="18" charset="0"/>
              </a:rPr>
              <a:t>• Luchar por una federación mundial de asociaciones de electrónica de seguridad del tráfico aéreo</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9</a:t>
            </a:fld>
            <a:endParaRPr lang="en-CA" altLang="en-CA"/>
          </a:p>
        </p:txBody>
      </p:sp>
    </p:spTree>
    <p:extLst>
      <p:ext uri="{BB962C8B-B14F-4D97-AF65-F5344CB8AC3E}">
        <p14:creationId xmlns:p14="http://schemas.microsoft.com/office/powerpoint/2010/main" val="169161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s-ES" sz="1200" dirty="0">
                <a:solidFill>
                  <a:schemeClr val="tx1">
                    <a:lumMod val="75000"/>
                  </a:schemeClr>
                </a:solidFill>
                <a:latin typeface="Arial" panose="020B0604020202020204" pitchFamily="34" charset="0"/>
                <a:cs typeface="Arial" panose="020B0604020202020204" pitchFamily="34" charset="0"/>
              </a:rPr>
              <a:t>Participar en NGAP la creación/actualización de ICAO </a:t>
            </a:r>
            <a:r>
              <a:rPr lang="es-ES" sz="1200" dirty="0" err="1">
                <a:solidFill>
                  <a:schemeClr val="tx1">
                    <a:lumMod val="75000"/>
                  </a:schemeClr>
                </a:solidFill>
                <a:latin typeface="Arial" panose="020B0604020202020204" pitchFamily="34" charset="0"/>
                <a:cs typeface="Arial" panose="020B0604020202020204" pitchFamily="34" charset="0"/>
              </a:rPr>
              <a:t>Docs</a:t>
            </a:r>
            <a:r>
              <a:rPr lang="es-ES" sz="1200" dirty="0">
                <a:solidFill>
                  <a:schemeClr val="tx1">
                    <a:lumMod val="75000"/>
                  </a:schemeClr>
                </a:solidFill>
                <a:latin typeface="Arial" panose="020B0604020202020204" pitchFamily="34" charset="0"/>
                <a:cs typeface="Arial" panose="020B0604020202020204" pitchFamily="34" charset="0"/>
              </a:rPr>
              <a:t> 10057/9868 Participantes clave en la entrega de talleres a nivel mundial (en oficinas regionales)</a:t>
            </a:r>
          </a:p>
          <a:p>
            <a:pPr marL="0" lvl="0" indent="0">
              <a:buNone/>
            </a:pPr>
            <a:endParaRPr lang="es-ES" sz="12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s-ES" sz="1200" dirty="0">
                <a:solidFill>
                  <a:schemeClr val="tx1">
                    <a:lumMod val="75000"/>
                  </a:schemeClr>
                </a:solidFill>
                <a:latin typeface="Arial" panose="020B0604020202020204" pitchFamily="34" charset="0"/>
                <a:cs typeface="Arial" panose="020B0604020202020204" pitchFamily="34" charset="0"/>
              </a:rPr>
              <a:t>Participar en las Asambleas Generales de la OACI</a:t>
            </a:r>
          </a:p>
          <a:p>
            <a:pPr marL="0" lvl="0" indent="0">
              <a:buNone/>
            </a:pPr>
            <a:endParaRPr lang="es-ES" sz="12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s-ES" sz="1200" dirty="0">
                <a:solidFill>
                  <a:schemeClr val="tx1">
                    <a:lumMod val="75000"/>
                  </a:schemeClr>
                </a:solidFill>
                <a:latin typeface="Arial" panose="020B0604020202020204" pitchFamily="34" charset="0"/>
                <a:cs typeface="Arial" panose="020B0604020202020204" pitchFamily="34" charset="0"/>
              </a:rPr>
              <a:t>Investigado, creado, entregado para su aceptación por la OACI de la Nota de estudio 229: LOGRO EXITOSO REQUERIDO DE LOS OBJETIVOS DE INSTRUCCIÓN BÁSICA POR TODO ATSEP</a:t>
            </a:r>
            <a:endParaRPr lang="en-US" sz="1200" dirty="0">
              <a:solidFill>
                <a:schemeClr val="tx1">
                  <a:lumMod val="75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10</a:t>
            </a:fld>
            <a:endParaRPr lang="en-CA" altLang="en-CA"/>
          </a:p>
        </p:txBody>
      </p:sp>
    </p:spTree>
    <p:extLst>
      <p:ext uri="{BB962C8B-B14F-4D97-AF65-F5344CB8AC3E}">
        <p14:creationId xmlns:p14="http://schemas.microsoft.com/office/powerpoint/2010/main" val="244448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1"/>
          <p:cNvSpPr>
            <a:spLocks noChangeArrowheads="1"/>
          </p:cNvSpPr>
          <p:nvPr userDrawn="1"/>
        </p:nvSpPr>
        <p:spPr>
          <a:xfrm>
            <a:off x="-14288" y="2"/>
            <a:ext cx="503238"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pic>
        <p:nvPicPr>
          <p:cNvPr id="5" name="Picture 16" descr="IFATSEAgiflogotest"/>
          <p:cNvPicPr>
            <a:picLocks noChangeAspect="1" noChangeArrowheads="1"/>
          </p:cNvPicPr>
          <p:nvPr userDrawn="1"/>
        </p:nvPicPr>
        <p:blipFill>
          <a:blip r:embed="rId2" cstate="print"/>
          <a:srcRect/>
          <a:stretch>
            <a:fillRect/>
          </a:stretch>
        </p:blipFill>
        <p:spPr>
          <a:xfrm>
            <a:off x="2819400" y="457200"/>
            <a:ext cx="3886200" cy="2792016"/>
          </a:xfrm>
          <a:prstGeom prst="rect">
            <a:avLst/>
          </a:prstGeom>
          <a:noFill/>
          <a:ln w="9525">
            <a:noFill/>
            <a:miter lim="800000"/>
            <a:headEnd/>
            <a:tailEnd/>
          </a:ln>
        </p:spPr>
      </p:pic>
      <p:sp>
        <p:nvSpPr>
          <p:cNvPr id="5122" name="Rectangle 2"/>
          <p:cNvSpPr>
            <a:spLocks noGrp="1" noChangeArrowheads="1"/>
          </p:cNvSpPr>
          <p:nvPr>
            <p:ph type="ctrTitle"/>
          </p:nvPr>
        </p:nvSpPr>
        <p:spPr>
          <a:xfrm>
            <a:off x="990600" y="3600451"/>
            <a:ext cx="7772400" cy="461665"/>
          </a:xfrm>
        </p:spPr>
        <p:txBody>
          <a:bodyPr numCol="1"/>
          <a:lstStyle>
            <a:lvl1pPr algn="ctr">
              <a:defRPr>
                <a:solidFill>
                  <a:srgbClr val="003300"/>
                </a:solidFill>
              </a:defRPr>
            </a:lvl1pPr>
          </a:lstStyle>
          <a:p>
            <a:endParaRPr lang="en-GB" altLang="en-GB"/>
          </a:p>
        </p:txBody>
      </p:sp>
      <p:sp>
        <p:nvSpPr>
          <p:cNvPr id="5123" name="Rectangle 3"/>
          <p:cNvSpPr>
            <a:spLocks noGrp="1" noChangeArrowheads="1"/>
          </p:cNvSpPr>
          <p:nvPr>
            <p:ph type="subTitle" idx="1"/>
          </p:nvPr>
        </p:nvSpPr>
        <p:spPr>
          <a:xfrm>
            <a:off x="1676400" y="4229100"/>
            <a:ext cx="6400800" cy="285750"/>
          </a:xfrm>
        </p:spPr>
        <p:txBody>
          <a:bodyPr numCol="1"/>
          <a:lstStyle>
            <a:lvl1pPr marL="0" indent="0" algn="ctr">
              <a:buFont typeface="Wingdings" pitchFamily="2" charset="2"/>
              <a:buNone/>
              <a:defRPr sz="1800">
                <a:solidFill>
                  <a:srgbClr val="003300"/>
                </a:solidFill>
                <a:latin typeface="Verdana" pitchFamily="34" charset="0"/>
              </a:defRPr>
            </a:lvl1pPr>
          </a:lstStyle>
          <a:p>
            <a:endParaRPr lang="en-GB" altLang="en-GB"/>
          </a:p>
        </p:txBody>
      </p:sp>
    </p:spTree>
    <p:extLst>
      <p:ext uri="{BB962C8B-B14F-4D97-AF65-F5344CB8AC3E}">
        <p14:creationId xmlns:p14="http://schemas.microsoft.com/office/powerpoint/2010/main" val="3568781489"/>
      </p:ext>
    </p:extLst>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Vertikaler Textplatzhalter 2"/>
          <p:cNvSpPr>
            <a:spLocks noGrp="1"/>
          </p:cNvSpPr>
          <p:nvPr>
            <p:ph type="body" orient="vert" idx="1"/>
          </p:nvPr>
        </p:nvSpPr>
        <p:spPr/>
        <p:txBody>
          <a:bodyPr vert="eaVert"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EA7DB62C-090D-47BC-B5CC-037445EB3630}"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812063516"/>
      </p:ext>
    </p:extLst>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63470" y="0"/>
            <a:ext cx="923330" cy="4457700"/>
          </a:xfrm>
        </p:spPr>
        <p:txBody>
          <a:bodyPr vert="eaVert" numCol="1"/>
          <a:lstStyle/>
          <a:p>
            <a:r>
              <a:rPr lang="de-DE" altLang="de-DE"/>
              <a:t>Titelmasterformat durch Klicken bearbeiten</a:t>
            </a:r>
          </a:p>
        </p:txBody>
      </p:sp>
      <p:sp>
        <p:nvSpPr>
          <p:cNvPr id="3" name="Vertikaler Textplatzhalter 2"/>
          <p:cNvSpPr>
            <a:spLocks noGrp="1"/>
          </p:cNvSpPr>
          <p:nvPr>
            <p:ph type="body" orient="vert" idx="1"/>
          </p:nvPr>
        </p:nvSpPr>
        <p:spPr>
          <a:xfrm>
            <a:off x="914400" y="0"/>
            <a:ext cx="5676900" cy="4457700"/>
          </a:xfrm>
        </p:spPr>
        <p:txBody>
          <a:bodyPr vert="eaVert"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2B84B2ED-18CE-4D55-AC9F-12543DCF34FB}"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55579363"/>
      </p:ext>
    </p:extLst>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Inhaltsplatzhalter 2"/>
          <p:cNvSpPr>
            <a:spLocks noGrp="1"/>
          </p:cNvSpPr>
          <p:nvPr>
            <p:ph idx="1"/>
          </p:nvPr>
        </p:nvSpPr>
        <p:spPr/>
        <p:txBody>
          <a:bodyPr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CFD082BE-5CDC-438C-BB33-893855AC62B2}"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1549796275"/>
      </p:ext>
    </p:extLst>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938992"/>
          </a:xfrm>
        </p:spPr>
        <p:txBody>
          <a:bodyPr numCol="1"/>
          <a:lstStyle>
            <a:lvl1pPr algn="l">
              <a:defRPr sz="4000" b="1" cap="all"/>
            </a:lvl1pPr>
          </a:lstStyle>
          <a:p>
            <a:r>
              <a:rPr lang="de-DE" altLang="de-DE"/>
              <a:t>Titelmasterformat durch Klicken bearbeiten</a:t>
            </a:r>
          </a:p>
        </p:txBody>
      </p:sp>
      <p:sp>
        <p:nvSpPr>
          <p:cNvPr id="3" name="Textplatzhalter 2"/>
          <p:cNvSpPr>
            <a:spLocks noGrp="1"/>
          </p:cNvSpPr>
          <p:nvPr>
            <p:ph type="body" idx="1"/>
          </p:nvPr>
        </p:nvSpPr>
        <p:spPr>
          <a:xfrm>
            <a:off x="722313" y="2180035"/>
            <a:ext cx="7772400" cy="1125140"/>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ltLang="de-DE"/>
              <a:t>Textmasterformate durch Klicken bearbeiten</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001D5219-47BA-4C2C-8541-05F8943A6A90}"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088423832"/>
      </p:ext>
    </p:extLst>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Inhaltsplatzhalter 2"/>
          <p:cNvSpPr>
            <a:spLocks noGrp="1"/>
          </p:cNvSpPr>
          <p:nvPr>
            <p:ph sz="half" idx="1"/>
          </p:nvPr>
        </p:nvSpPr>
        <p:spPr>
          <a:xfrm>
            <a:off x="914400" y="685800"/>
            <a:ext cx="3810000" cy="37719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Inhaltsplatzhalter 3"/>
          <p:cNvSpPr>
            <a:spLocks noGrp="1"/>
          </p:cNvSpPr>
          <p:nvPr>
            <p:ph sz="half" idx="2"/>
          </p:nvPr>
        </p:nvSpPr>
        <p:spPr>
          <a:xfrm>
            <a:off x="4876800" y="685800"/>
            <a:ext cx="3810000" cy="37719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70435113-F292-46C1-A8BA-07CCA5255955}"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315558950"/>
      </p:ext>
    </p:extLst>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61665"/>
          </a:xfrm>
        </p:spPr>
        <p:txBody>
          <a:bodyPr numCol="1"/>
          <a:lstStyle>
            <a:lvl1pPr>
              <a:defRPr/>
            </a:lvl1pPr>
          </a:lstStyle>
          <a:p>
            <a:r>
              <a:rPr lang="de-DE" altLang="de-DE"/>
              <a:t>Titelmasterformat durch Klicken bearbeiten</a:t>
            </a:r>
          </a:p>
        </p:txBody>
      </p:sp>
      <p:sp>
        <p:nvSpPr>
          <p:cNvPr id="3" name="Textplatzhalter 2"/>
          <p:cNvSpPr>
            <a:spLocks noGrp="1"/>
          </p:cNvSpPr>
          <p:nvPr>
            <p:ph type="body" idx="1"/>
          </p:nvPr>
        </p:nvSpPr>
        <p:spPr>
          <a:xfrm>
            <a:off x="457200" y="1151335"/>
            <a:ext cx="4040188" cy="47982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ltLang="de-DE"/>
              <a:t>Textmasterformate durch Klicken bearbeiten</a:t>
            </a:r>
          </a:p>
        </p:txBody>
      </p:sp>
      <p:sp>
        <p:nvSpPr>
          <p:cNvPr id="4" name="Inhaltsplatzhalter 3"/>
          <p:cNvSpPr>
            <a:spLocks noGrp="1"/>
          </p:cNvSpPr>
          <p:nvPr>
            <p:ph sz="half" idx="2"/>
          </p:nvPr>
        </p:nvSpPr>
        <p:spPr>
          <a:xfrm>
            <a:off x="457200" y="1631156"/>
            <a:ext cx="4040188"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Textplatzhalter 4"/>
          <p:cNvSpPr>
            <a:spLocks noGrp="1"/>
          </p:cNvSpPr>
          <p:nvPr>
            <p:ph type="body" sz="quarter" idx="3"/>
          </p:nvPr>
        </p:nvSpPr>
        <p:spPr>
          <a:xfrm>
            <a:off x="4645028" y="1151335"/>
            <a:ext cx="4041775" cy="47982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ltLang="de-DE"/>
              <a:t>Textmasterformate durch Klicken bearbeiten</a:t>
            </a:r>
          </a:p>
        </p:txBody>
      </p:sp>
      <p:sp>
        <p:nvSpPr>
          <p:cNvPr id="6" name="Inhaltsplatzhalter 5"/>
          <p:cNvSpPr>
            <a:spLocks noGrp="1"/>
          </p:cNvSpPr>
          <p:nvPr>
            <p:ph sz="quarter" idx="4"/>
          </p:nvPr>
        </p:nvSpPr>
        <p:spPr>
          <a:xfrm>
            <a:off x="4645028" y="1631156"/>
            <a:ext cx="4041775"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 name="Datumsplatzhalter 6"/>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F93D9596-9AB4-4A59-AA0C-87BB5AFC7F98}"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47875765"/>
      </p:ext>
    </p:extLst>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Datumsplatzhalter 2"/>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EBF524B9-90ED-44B7-A718-81B4A61AD65D}"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36484552"/>
      </p:ext>
    </p:extLst>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24CD0CA9-E315-47FC-AAD4-B34F63A35703}"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442327141"/>
      </p:ext>
    </p:extLst>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60663"/>
            <a:ext cx="3008313" cy="1015663"/>
          </a:xfrm>
        </p:spPr>
        <p:txBody>
          <a:bodyPr numCol="1" anchor="b"/>
          <a:lstStyle>
            <a:lvl1pPr algn="l">
              <a:defRPr sz="2000" b="1"/>
            </a:lvl1pPr>
          </a:lstStyle>
          <a:p>
            <a:r>
              <a:rPr lang="de-DE" altLang="de-DE"/>
              <a:t>Titelmasterformat durch Klicken bearbeiten</a:t>
            </a:r>
          </a:p>
        </p:txBody>
      </p:sp>
      <p:sp>
        <p:nvSpPr>
          <p:cNvPr id="3" name="Inhaltsplatzhalter 2"/>
          <p:cNvSpPr>
            <a:spLocks noGrp="1"/>
          </p:cNvSpPr>
          <p:nvPr>
            <p:ph idx="1"/>
          </p:nvPr>
        </p:nvSpPr>
        <p:spPr>
          <a:xfrm>
            <a:off x="3575050" y="204789"/>
            <a:ext cx="5111750" cy="438983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Textplatzhalter 3"/>
          <p:cNvSpPr>
            <a:spLocks noGrp="1"/>
          </p:cNvSpPr>
          <p:nvPr>
            <p:ph type="body" sz="half" idx="2"/>
          </p:nvPr>
        </p:nvSpPr>
        <p:spPr>
          <a:xfrm>
            <a:off x="457203" y="1076327"/>
            <a:ext cx="3008313" cy="3518297"/>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ltLang="de-DE"/>
              <a:t>Textmasterformate durch Klicken bearbeiten</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A3AFEF97-0EF7-4763-87A7-C836BBA74B46}"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4124366316"/>
      </p:ext>
    </p:extLst>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17618"/>
            <a:ext cx="5486400" cy="707886"/>
          </a:xfrm>
        </p:spPr>
        <p:txBody>
          <a:bodyPr numCol="1" anchor="b"/>
          <a:lstStyle>
            <a:lvl1pPr algn="l">
              <a:defRPr sz="2000" b="1"/>
            </a:lvl1pPr>
          </a:lstStyle>
          <a:p>
            <a:r>
              <a:rPr lang="de-DE" altLang="de-DE"/>
              <a:t>Titelmasterformat durch Klicken bearbeiten</a:t>
            </a:r>
          </a:p>
        </p:txBody>
      </p:sp>
      <p:sp>
        <p:nvSpPr>
          <p:cNvPr id="3" name="Bildplatzhalter 2"/>
          <p:cNvSpPr>
            <a:spLocks noGrp="1"/>
          </p:cNvSpPr>
          <p:nvPr>
            <p:ph type="pic" idx="1"/>
          </p:nvPr>
        </p:nvSpPr>
        <p:spPr>
          <a:xfrm>
            <a:off x="1792288" y="459581"/>
            <a:ext cx="5486400" cy="30861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altLang="de-DE" noProof="0" dirty="0"/>
          </a:p>
        </p:txBody>
      </p:sp>
      <p:sp>
        <p:nvSpPr>
          <p:cNvPr id="4" name="Textplatzhalter 3"/>
          <p:cNvSpPr>
            <a:spLocks noGrp="1"/>
          </p:cNvSpPr>
          <p:nvPr>
            <p:ph type="body" sz="half" idx="2"/>
          </p:nvPr>
        </p:nvSpPr>
        <p:spPr>
          <a:xfrm>
            <a:off x="1792288" y="4025504"/>
            <a:ext cx="5486400" cy="603647"/>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ltLang="de-DE"/>
              <a:t>Textmasterformate durch Klicken bearbeiten</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F4D08AAE-BA2F-4B06-AE84-039BE497B613}"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602413120"/>
      </p:ext>
    </p:extLst>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0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914400" y="1"/>
            <a:ext cx="77724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ltLang="en-GB"/>
              <a:t>Titelstijl van model bewerken</a:t>
            </a:r>
          </a:p>
        </p:txBody>
      </p:sp>
      <p:sp>
        <p:nvSpPr>
          <p:cNvPr id="1027" name="Rectangle 3"/>
          <p:cNvSpPr>
            <a:spLocks noGrp="1" noChangeArrowheads="1"/>
          </p:cNvSpPr>
          <p:nvPr>
            <p:ph type="body" idx="1"/>
          </p:nvPr>
        </p:nvSpPr>
        <p:spPr bwMode="gray">
          <a:xfrm>
            <a:off x="914400" y="685800"/>
            <a:ext cx="77724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altLang="en-GB"/>
          </a:p>
        </p:txBody>
      </p:sp>
      <p:sp>
        <p:nvSpPr>
          <p:cNvPr id="1028" name="Rectangle 4"/>
          <p:cNvSpPr>
            <a:spLocks noGrp="1" noChangeArrowheads="1"/>
          </p:cNvSpPr>
          <p:nvPr>
            <p:ph type="dt" sz="half" idx="2"/>
          </p:nvPr>
        </p:nvSpPr>
        <p:spPr bwMode="gray">
          <a:xfrm>
            <a:off x="914400" y="4572000"/>
            <a:ext cx="777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120AAA"/>
                </a:solidFill>
                <a:latin typeface="+mj-lt"/>
              </a:defRPr>
            </a:lvl1pPr>
          </a:lstStyle>
          <a:p>
            <a:pPr eaLnBrk="0" fontAlgn="base" hangingPunct="0">
              <a:spcBef>
                <a:spcPct val="0"/>
              </a:spcBef>
              <a:spcAft>
                <a:spcPct val="0"/>
              </a:spcAft>
              <a:defRPr/>
            </a:pPr>
            <a:r>
              <a:rPr lang="fr-FR" altLang="fr-FR" dirty="0"/>
              <a:t>ETF JATMWG	                                                      	</a:t>
            </a:r>
          </a:p>
          <a:p>
            <a:pPr eaLnBrk="0" fontAlgn="base" hangingPunct="0">
              <a:spcBef>
                <a:spcPct val="0"/>
              </a:spcBef>
              <a:spcAft>
                <a:spcPct val="0"/>
              </a:spcAft>
              <a:defRPr/>
            </a:pPr>
            <a:r>
              <a:rPr lang="fr-FR" altLang="fr-FR" dirty="0"/>
              <a:t>8-9 </a:t>
            </a:r>
            <a:r>
              <a:rPr lang="fr-FR" altLang="fr-FR" dirty="0" err="1"/>
              <a:t>Jul</a:t>
            </a:r>
            <a:r>
              <a:rPr lang="fr-FR" altLang="fr-FR" dirty="0"/>
              <a:t> 2008 		slide nr </a:t>
            </a:r>
            <a:fld id="{94F8C5E2-F8EF-420C-BAD0-F01E7BB59090}" type="slidenum">
              <a:rPr lang="fr-FR" altLang="fr-FR"/>
              <a:pPr eaLnBrk="0" fontAlgn="base" hangingPunct="0">
                <a:spcBef>
                  <a:spcPct val="0"/>
                </a:spcBef>
                <a:spcAft>
                  <a:spcPct val="0"/>
                </a:spcAft>
                <a:defRPr/>
              </a:pPr>
              <a:t>‹#›</a:t>
            </a:fld>
            <a:r>
              <a:rPr lang="fr-FR" altLang="fr-FR" dirty="0"/>
              <a:t>/15                                            Brussels </a:t>
            </a:r>
          </a:p>
          <a:p>
            <a:pPr eaLnBrk="0" fontAlgn="base" hangingPunct="0">
              <a:spcBef>
                <a:spcPct val="0"/>
              </a:spcBef>
              <a:spcAft>
                <a:spcPct val="0"/>
              </a:spcAft>
              <a:defRPr/>
            </a:pPr>
            <a:r>
              <a:rPr lang="fr-FR" altLang="fr-FR" dirty="0"/>
              <a:t>		</a:t>
            </a:r>
          </a:p>
        </p:txBody>
      </p:sp>
      <p:sp>
        <p:nvSpPr>
          <p:cNvPr id="1031" name="Line 7"/>
          <p:cNvSpPr>
            <a:spLocks noChangeShapeType="1"/>
          </p:cNvSpPr>
          <p:nvPr/>
        </p:nvSpPr>
        <p:spPr bwMode="gray">
          <a:xfrm>
            <a:off x="1905000" y="457200"/>
            <a:ext cx="6781800" cy="0"/>
          </a:xfrm>
          <a:prstGeom prst="line">
            <a:avLst/>
          </a:prstGeom>
          <a:noFill/>
          <a:ln w="31750">
            <a:solidFill>
              <a:srgbClr val="120AAA"/>
            </a:solidFill>
            <a:round/>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sp>
        <p:nvSpPr>
          <p:cNvPr id="1033" name="Rectangle 9"/>
          <p:cNvSpPr>
            <a:spLocks noChangeArrowheads="1"/>
          </p:cNvSpPr>
          <p:nvPr/>
        </p:nvSpPr>
        <p:spPr>
          <a:xfrm>
            <a:off x="0" y="2"/>
            <a:ext cx="457200"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pic>
        <p:nvPicPr>
          <p:cNvPr id="2" name="Picture 18" descr="IFATSEAgiflogotest"/>
          <p:cNvPicPr>
            <a:picLocks noChangeAspect="1" noChangeArrowheads="1"/>
          </p:cNvPicPr>
          <p:nvPr userDrawn="1"/>
        </p:nvPicPr>
        <p:blipFill>
          <a:blip r:embed="rId13" cstate="print"/>
          <a:srcRect/>
          <a:stretch>
            <a:fillRect/>
          </a:stretch>
        </p:blipFill>
        <p:spPr>
          <a:xfrm>
            <a:off x="533400" y="1"/>
            <a:ext cx="1295400" cy="931069"/>
          </a:xfrm>
          <a:prstGeom prst="rect">
            <a:avLst/>
          </a:prstGeom>
          <a:noFill/>
          <a:ln w="9525">
            <a:noFill/>
            <a:miter lim="800000"/>
            <a:headEnd/>
            <a:tailEnd/>
          </a:ln>
        </p:spPr>
      </p:pic>
    </p:spTree>
    <p:extLst>
      <p:ext uri="{BB962C8B-B14F-4D97-AF65-F5344CB8AC3E}">
        <p14:creationId xmlns:p14="http://schemas.microsoft.com/office/powerpoint/2010/main" val="264017831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ll dir="ld"/>
  </p:transition>
  <p:hf sldNum="0" hdr="0" ftr="0"/>
  <p:txStyles>
    <p:title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p:titleStyle>
    <p:bodyStyle>
      <a:lvl1pPr marL="342900" indent="-342900" algn="l" rtl="0" eaLnBrk="0" fontAlgn="base" hangingPunct="0">
        <a:spcBef>
          <a:spcPct val="20000"/>
        </a:spcBef>
        <a:spcAft>
          <a:spcPct val="0"/>
        </a:spcAft>
        <a:buSzPct val="50000"/>
        <a:buFont typeface="Wingdings" pitchFamily="2" charset="2"/>
        <a:buChar char="n"/>
        <a:defRPr sz="2800">
          <a:solidFill>
            <a:srgbClr val="008CFF"/>
          </a:solidFill>
          <a:latin typeface="+mn-lt"/>
          <a:ea typeface="+mn-ea"/>
          <a:cs typeface="+mn-cs"/>
        </a:defRPr>
      </a:lvl1pPr>
      <a:lvl2pPr marL="742950" indent="-285750" algn="l" rtl="0" eaLnBrk="0" fontAlgn="base" hangingPunct="0">
        <a:spcBef>
          <a:spcPct val="20000"/>
        </a:spcBef>
        <a:spcAft>
          <a:spcPct val="0"/>
        </a:spcAft>
        <a:buChar char="-"/>
        <a:defRPr sz="2400">
          <a:solidFill>
            <a:srgbClr val="008CFF"/>
          </a:solidFill>
          <a:latin typeface="+mn-lt"/>
        </a:defRPr>
      </a:lvl2pPr>
      <a:lvl3pPr marL="1143000" indent="-228600" algn="l" rtl="0" eaLnBrk="0" fontAlgn="base" hangingPunct="0">
        <a:spcBef>
          <a:spcPct val="20000"/>
        </a:spcBef>
        <a:spcAft>
          <a:spcPct val="0"/>
        </a:spcAft>
        <a:buSzPct val="45000"/>
        <a:buFont typeface="Wingdings" pitchFamily="2" charset="2"/>
        <a:buChar char="l"/>
        <a:defRPr sz="2000">
          <a:solidFill>
            <a:srgbClr val="008CFF"/>
          </a:solidFill>
          <a:latin typeface="+mn-lt"/>
        </a:defRPr>
      </a:lvl3pPr>
      <a:lvl4pPr marL="1600200" indent="-228600" algn="l" rtl="0" eaLnBrk="0" fontAlgn="base" hangingPunct="0">
        <a:spcBef>
          <a:spcPct val="20000"/>
        </a:spcBef>
        <a:spcAft>
          <a:spcPct val="0"/>
        </a:spcAft>
        <a:buSzPct val="70000"/>
        <a:buFont typeface="Symbol" pitchFamily="18" charset="2"/>
        <a:buChar char="-"/>
        <a:defRPr>
          <a:solidFill>
            <a:srgbClr val="008CFF"/>
          </a:solidFill>
          <a:latin typeface="+mn-lt"/>
        </a:defRPr>
      </a:lvl4pPr>
      <a:lvl5pPr marL="20574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5pPr>
      <a:lvl6pPr marL="25146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6pPr>
      <a:lvl7pPr marL="29718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7pPr>
      <a:lvl8pPr marL="34290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8pPr>
      <a:lvl9pPr marL="38862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9pPr>
    </p:bodyStyle>
    <p:otherStyle>
      <a:defPPr>
        <a:defRPr lang="de-DE" alt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3363838"/>
            <a:ext cx="9144000" cy="1478418"/>
          </a:xfrm>
        </p:spPr>
        <p:txBody>
          <a:bodyPr numCol="1"/>
          <a:lstStyle/>
          <a:p>
            <a:pPr>
              <a:lnSpc>
                <a:spcPct val="150000"/>
              </a:lnSpc>
              <a:spcBef>
                <a:spcPts val="300"/>
              </a:spcBef>
            </a:pPr>
            <a:r>
              <a:rPr lang="en-CA" altLang="en-CA" sz="3200" i="0" dirty="0">
                <a:solidFill>
                  <a:srgbClr val="002060"/>
                </a:solidFill>
                <a:latin typeface="+mn-lt"/>
              </a:rPr>
              <a:t>AARM 2025</a:t>
            </a:r>
            <a:br>
              <a:rPr lang="en-CA" altLang="en-CA" sz="3200" i="0" dirty="0">
                <a:solidFill>
                  <a:srgbClr val="002060"/>
                </a:solidFill>
                <a:latin typeface="+mn-lt"/>
              </a:rPr>
            </a:br>
            <a:r>
              <a:rPr lang="en-CA" altLang="en-CA" sz="3200" i="0" dirty="0">
                <a:solidFill>
                  <a:srgbClr val="002060"/>
                </a:solidFill>
                <a:latin typeface="+mn-lt"/>
              </a:rPr>
              <a:t>Introduction to IFATSEA</a:t>
            </a:r>
          </a:p>
        </p:txBody>
      </p:sp>
      <p:pic>
        <p:nvPicPr>
          <p:cNvPr id="4" name="Picture 3" descr="A logo for an event&#10;&#10;AI-generated content may be incorrect.">
            <a:extLst>
              <a:ext uri="{FF2B5EF4-FFF2-40B4-BE49-F238E27FC236}">
                <a16:creationId xmlns:a16="http://schemas.microsoft.com/office/drawing/2014/main" id="{55D37C31-2D3B-4CA6-2063-1325062C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22" y="3219822"/>
            <a:ext cx="1923678" cy="1923678"/>
          </a:xfrm>
          <a:prstGeom prst="rect">
            <a:avLst/>
          </a:prstGeom>
        </p:spPr>
      </p:pic>
    </p:spTree>
    <p:extLst>
      <p:ext uri="{BB962C8B-B14F-4D97-AF65-F5344CB8AC3E}">
        <p14:creationId xmlns:p14="http://schemas.microsoft.com/office/powerpoint/2010/main" val="29931586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i="0" dirty="0"/>
              <a:t>Introduction to IFATSEA</a:t>
            </a:r>
          </a:p>
        </p:txBody>
      </p:sp>
      <p:sp>
        <p:nvSpPr>
          <p:cNvPr id="3" name="Content Placeholder 2"/>
          <p:cNvSpPr>
            <a:spLocks noGrp="1"/>
          </p:cNvSpPr>
          <p:nvPr>
            <p:ph idx="1"/>
          </p:nvPr>
        </p:nvSpPr>
        <p:spPr>
          <a:xfrm>
            <a:off x="1043608" y="912168"/>
            <a:ext cx="7772400" cy="3888432"/>
          </a:xfrm>
        </p:spPr>
        <p:txBody>
          <a:bodyPr numCol="1"/>
          <a:lstStyle/>
          <a:p>
            <a:pPr marL="0" lvl="0" indent="0">
              <a:buNone/>
            </a:pPr>
            <a:r>
              <a:rPr lang="en-CA" altLang="en-CA" sz="1800" b="1" u="sng" dirty="0">
                <a:solidFill>
                  <a:srgbClr val="002060"/>
                </a:solidFill>
                <a:latin typeface="Arial" panose="020B0604020202020204" pitchFamily="34" charset="0"/>
                <a:cs typeface="Arial" panose="020B0604020202020204" pitchFamily="34" charset="0"/>
              </a:rPr>
              <a:t>Achievements</a:t>
            </a:r>
            <a:br>
              <a:rPr lang="en-CA" altLang="en-CA" sz="1800" b="1" dirty="0">
                <a:solidFill>
                  <a:srgbClr val="002060"/>
                </a:solidFill>
                <a:latin typeface="Arial" panose="020B0604020202020204" pitchFamily="34" charset="0"/>
                <a:cs typeface="Arial" panose="020B0604020202020204" pitchFamily="34" charset="0"/>
              </a:rPr>
            </a:br>
            <a:endParaRPr lang="en-CA" altLang="en-CA" sz="1800" b="1" dirty="0">
              <a:solidFill>
                <a:srgbClr val="002060"/>
              </a:solidFill>
              <a:latin typeface="Arial" panose="020B0604020202020204" pitchFamily="34" charset="0"/>
              <a:cs typeface="Arial" panose="020B0604020202020204" pitchFamily="34" charset="0"/>
            </a:endParaRPr>
          </a:p>
          <a:p>
            <a:r>
              <a:rPr lang="en-CA" altLang="en-CA" sz="1800" b="1" dirty="0">
                <a:solidFill>
                  <a:srgbClr val="002060"/>
                </a:solidFill>
                <a:latin typeface="Arial" panose="020B0604020202020204" pitchFamily="34" charset="0"/>
                <a:cs typeface="Arial" panose="020B0604020202020204" pitchFamily="34" charset="0"/>
              </a:rPr>
              <a:t>Participate in NGAP the creation/update of ICAO Docs 10057/9868.  </a:t>
            </a:r>
            <a:r>
              <a:rPr lang="en-US" sz="1800" b="1" dirty="0">
                <a:solidFill>
                  <a:srgbClr val="002060"/>
                </a:solidFill>
                <a:latin typeface="Arial" panose="020B0604020202020204" pitchFamily="34" charset="0"/>
                <a:cs typeface="Arial" panose="020B0604020202020204" pitchFamily="34" charset="0"/>
              </a:rPr>
              <a:t>Key participants in delivery of workshops globally (at regional offices)</a:t>
            </a:r>
          </a:p>
          <a:p>
            <a:endParaRPr lang="en-US" sz="1800" b="1" dirty="0">
              <a:solidFill>
                <a:srgbClr val="002060"/>
              </a:solidFill>
              <a:latin typeface="Arial" panose="020B060402020202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Participate in ICAO General Assemblies</a:t>
            </a:r>
          </a:p>
          <a:p>
            <a:endParaRPr lang="en-US" sz="1800" b="1" dirty="0">
              <a:solidFill>
                <a:srgbClr val="002060"/>
              </a:solidFill>
              <a:latin typeface="Arial" panose="020B060402020202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Researched, created, delivered for acceptance by ICAO of Working Paper 229: REQUIRED SUCCESSFUL ACHIEVEMENT OF BASIC TRAINING OBJECTIVES BY ALL ATSEP</a:t>
            </a:r>
          </a:p>
          <a:p>
            <a:pPr lvl="0">
              <a:buFont typeface="Arial" panose="020B0604020202020204" pitchFamily="34" charset="0"/>
              <a:buChar char="•"/>
            </a:pP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220610051"/>
      </p:ext>
    </p:extLst>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i="0" dirty="0"/>
              <a:t>Introduction to IFATSEA</a:t>
            </a:r>
          </a:p>
        </p:txBody>
      </p:sp>
      <p:sp>
        <p:nvSpPr>
          <p:cNvPr id="3" name="Content Placeholder 2"/>
          <p:cNvSpPr>
            <a:spLocks noGrp="1"/>
          </p:cNvSpPr>
          <p:nvPr>
            <p:ph idx="1"/>
          </p:nvPr>
        </p:nvSpPr>
        <p:spPr>
          <a:xfrm>
            <a:off x="914400" y="915566"/>
            <a:ext cx="7772400" cy="3888432"/>
          </a:xfrm>
        </p:spPr>
        <p:txBody>
          <a:bodyPr numCol="1"/>
          <a:lstStyle/>
          <a:p>
            <a:pPr marL="0" lvl="0" indent="0">
              <a:buNone/>
            </a:pPr>
            <a:r>
              <a:rPr lang="en-CA" altLang="en-CA" sz="1800" b="1" u="sng" dirty="0">
                <a:solidFill>
                  <a:srgbClr val="002060"/>
                </a:solidFill>
                <a:cs typeface="Arial" panose="020B0604020202020204" pitchFamily="34" charset="0"/>
              </a:rPr>
              <a:t>Achievements</a:t>
            </a:r>
          </a:p>
          <a:p>
            <a:pPr marL="0" lvl="0" indent="0">
              <a:buNone/>
            </a:pPr>
            <a:endParaRPr lang="es-ES" sz="1800" b="1" dirty="0">
              <a:solidFill>
                <a:srgbClr val="002060"/>
              </a:solidFill>
              <a:cs typeface="Arial" panose="020B0604020202020204" pitchFamily="34" charset="0"/>
            </a:endParaRPr>
          </a:p>
          <a:p>
            <a:pPr eaLnBrk="1" fontAlgn="auto" hangingPunct="1">
              <a:spcBef>
                <a:spcPts val="0"/>
              </a:spcBef>
              <a:spcAft>
                <a:spcPts val="0"/>
              </a:spcAft>
              <a:defRPr/>
            </a:pPr>
            <a:r>
              <a:rPr lang="en-US" sz="1800" b="1" dirty="0">
                <a:solidFill>
                  <a:srgbClr val="002060"/>
                </a:solidFill>
                <a:cs typeface="Arial" panose="020B0604020202020204" pitchFamily="34" charset="0"/>
              </a:rPr>
              <a:t>Participate in creation, delivered for acceptance by ICAO of latest Working Paper on Cyber Security Objectives: A41-WP/12, UPDATE EXISTING ATSEP CYBERSECURITY TRAINING OBJECTIVES AND DEVELOPMENT OF NEW ATSEP CYBERSECURITY TRAINING OBJECTIVE</a:t>
            </a:r>
          </a:p>
          <a:p>
            <a:pPr eaLnBrk="1" fontAlgn="auto" hangingPunct="1">
              <a:spcBef>
                <a:spcPts val="0"/>
              </a:spcBef>
              <a:spcAft>
                <a:spcPts val="0"/>
              </a:spcAft>
              <a:defRPr/>
            </a:pPr>
            <a:endParaRPr lang="en-US" sz="1800" b="1" dirty="0">
              <a:solidFill>
                <a:srgbClr val="002060"/>
              </a:solidFill>
              <a:cs typeface="Arial" panose="020B0604020202020204" pitchFamily="34" charset="0"/>
            </a:endParaRPr>
          </a:p>
          <a:p>
            <a:r>
              <a:rPr lang="en-US" sz="1800" b="1" dirty="0">
                <a:solidFill>
                  <a:srgbClr val="002060"/>
                </a:solidFill>
              </a:rPr>
              <a:t>Organized workgroups, collected input, created a Syllabus to support Basic Training Objectives (10057) submitted to  ICAO for a circular</a:t>
            </a:r>
          </a:p>
          <a:p>
            <a:endParaRPr lang="en-US" sz="1800" b="1" dirty="0">
              <a:solidFill>
                <a:srgbClr val="002060"/>
              </a:solidFill>
            </a:endParaRPr>
          </a:p>
          <a:p>
            <a:r>
              <a:rPr lang="en-US" sz="1800" b="1" dirty="0">
                <a:solidFill>
                  <a:srgbClr val="002060"/>
                </a:solidFill>
              </a:rPr>
              <a:t>Organized workgroups, collected input, created a plan for Continued Competency (based on 10057)</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dirty="0">
              <a:solidFill>
                <a:schemeClr val="accent4">
                  <a:lumMod val="50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endParaRPr lang="en-US" sz="1800" dirty="0">
              <a:solidFill>
                <a:schemeClr val="tx1">
                  <a:lumMod val="75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555344529"/>
      </p:ext>
    </p:extLst>
  </p:cSld>
  <p:clrMapOvr>
    <a:masterClrMapping/>
  </p:clrMapOvr>
  <p:transition>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i="0" dirty="0"/>
              <a:t>Introduction to IFATSEA</a:t>
            </a:r>
          </a:p>
        </p:txBody>
      </p:sp>
      <p:sp>
        <p:nvSpPr>
          <p:cNvPr id="3" name="Content Placeholder 2"/>
          <p:cNvSpPr>
            <a:spLocks noGrp="1"/>
          </p:cNvSpPr>
          <p:nvPr>
            <p:ph idx="1"/>
          </p:nvPr>
        </p:nvSpPr>
        <p:spPr>
          <a:xfrm>
            <a:off x="914400" y="987574"/>
            <a:ext cx="7772400" cy="3470126"/>
          </a:xfrm>
        </p:spPr>
        <p:txBody>
          <a:bodyPr numCol="1"/>
          <a:lstStyle/>
          <a:p>
            <a:pPr marL="0" indent="0">
              <a:buNone/>
            </a:pPr>
            <a:r>
              <a:rPr lang="en-US" altLang="en-CA" sz="1800" b="1" u="sng" dirty="0">
                <a:solidFill>
                  <a:srgbClr val="002060"/>
                </a:solidFill>
                <a:cs typeface="Arial" panose="020B0604020202020204" pitchFamily="34" charset="0"/>
              </a:rPr>
              <a:t>Achievements </a:t>
            </a:r>
          </a:p>
          <a:p>
            <a:pPr>
              <a:buFont typeface="Arial" panose="020B0604020202020204" pitchFamily="34" charset="0"/>
              <a:buChar char="•"/>
            </a:pPr>
            <a:endParaRPr lang="en-US" sz="1800" b="1" dirty="0">
              <a:solidFill>
                <a:srgbClr val="002060"/>
              </a:solidFill>
            </a:endParaRPr>
          </a:p>
          <a:p>
            <a:r>
              <a:rPr lang="en-US" sz="1800" b="1" dirty="0">
                <a:solidFill>
                  <a:srgbClr val="002060"/>
                </a:solidFill>
              </a:rPr>
              <a:t>At ICAO’s request, participated in an ICAO audit of a NCAT Basic Training course (ref 10057)</a:t>
            </a:r>
          </a:p>
          <a:p>
            <a:endParaRPr lang="en-US" sz="1800" b="1" dirty="0">
              <a:solidFill>
                <a:srgbClr val="002060"/>
              </a:solidFill>
            </a:endParaRPr>
          </a:p>
          <a:p>
            <a:r>
              <a:rPr lang="en-US" sz="1800" b="1" dirty="0">
                <a:solidFill>
                  <a:srgbClr val="002060"/>
                </a:solidFill>
              </a:rPr>
              <a:t>Created a Verified Training Program to ensure the content of Basic Training courses (10057)</a:t>
            </a:r>
          </a:p>
          <a:p>
            <a:endParaRPr lang="en-US" sz="1800" b="1" dirty="0">
              <a:solidFill>
                <a:srgbClr val="002060"/>
              </a:solidFill>
            </a:endParaRPr>
          </a:p>
          <a:p>
            <a:r>
              <a:rPr lang="en-US" sz="1800" b="1" dirty="0">
                <a:solidFill>
                  <a:srgbClr val="002060"/>
                </a:solidFill>
              </a:rPr>
              <a:t>Completed audit of training organization based on Verified Training program </a:t>
            </a:r>
            <a:r>
              <a:rPr lang="en-US" sz="1800" b="1" dirty="0" err="1">
                <a:solidFill>
                  <a:srgbClr val="002060"/>
                </a:solidFill>
              </a:rPr>
              <a:t>i</a:t>
            </a:r>
            <a:r>
              <a:rPr lang="en-US" sz="1800" b="1" dirty="0">
                <a:solidFill>
                  <a:srgbClr val="002060"/>
                </a:solidFill>
              </a:rPr>
              <a:t>-VT (courses audited complied to program)</a:t>
            </a:r>
          </a:p>
          <a:p>
            <a:pPr marL="0" indent="0">
              <a:buNone/>
            </a:pPr>
            <a:endParaRPr lang="es-ES" sz="1800" dirty="0">
              <a:solidFill>
                <a:schemeClr val="tx1">
                  <a:lumMod val="75000"/>
                </a:schemeClr>
              </a:solidFill>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61611334"/>
      </p:ext>
    </p:extLst>
  </p:cSld>
  <p:clrMapOvr>
    <a:masterClrMapping/>
  </p:clrMapOvr>
  <p:transition>
    <p:pull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i="0" dirty="0"/>
              <a:t>Introduction to IFATSEA</a:t>
            </a:r>
          </a:p>
        </p:txBody>
      </p:sp>
      <p:sp>
        <p:nvSpPr>
          <p:cNvPr id="3" name="Content Placeholder 2"/>
          <p:cNvSpPr>
            <a:spLocks noGrp="1"/>
          </p:cNvSpPr>
          <p:nvPr>
            <p:ph idx="1"/>
          </p:nvPr>
        </p:nvSpPr>
        <p:spPr>
          <a:xfrm>
            <a:off x="914400" y="987574"/>
            <a:ext cx="7772400" cy="3470126"/>
          </a:xfrm>
        </p:spPr>
        <p:txBody>
          <a:bodyPr numCol="1"/>
          <a:lstStyle/>
          <a:p>
            <a:pPr marL="0" indent="0">
              <a:buNone/>
            </a:pPr>
            <a:r>
              <a:rPr lang="en-US" altLang="en-CA" sz="1800" b="1" u="sng" dirty="0">
                <a:solidFill>
                  <a:srgbClr val="002060"/>
                </a:solidFill>
                <a:cs typeface="Arial" panose="020B0604020202020204" pitchFamily="34" charset="0"/>
              </a:rPr>
              <a:t>Achievements</a:t>
            </a:r>
          </a:p>
          <a:p>
            <a:pPr marL="0" indent="0">
              <a:buNone/>
            </a:pPr>
            <a:endParaRPr lang="en-US" altLang="en-CA" sz="1800" b="1" u="sng" dirty="0">
              <a:solidFill>
                <a:srgbClr val="002060"/>
              </a:solidFill>
              <a:cs typeface="Arial" panose="020B0604020202020204" pitchFamily="34" charset="0"/>
            </a:endParaRPr>
          </a:p>
          <a:p>
            <a:r>
              <a:rPr lang="en-US" sz="1800" b="1" dirty="0">
                <a:solidFill>
                  <a:srgbClr val="002060"/>
                </a:solidFill>
              </a:rPr>
              <a:t>Maintain ICAO liaison role for IFATSEA</a:t>
            </a:r>
          </a:p>
          <a:p>
            <a:r>
              <a:rPr lang="en-US" sz="1800" b="1" dirty="0">
                <a:solidFill>
                  <a:srgbClr val="002060"/>
                </a:solidFill>
              </a:rPr>
              <a:t>Observer Seat holder at the Air navigation Commission (ANC) in ICAO</a:t>
            </a:r>
          </a:p>
          <a:p>
            <a:r>
              <a:rPr lang="en-US" sz="1800" b="1" dirty="0">
                <a:solidFill>
                  <a:srgbClr val="002060"/>
                </a:solidFill>
              </a:rPr>
              <a:t>Participation in ICAO ATSEP human factors guidance material.</a:t>
            </a:r>
          </a:p>
          <a:p>
            <a:r>
              <a:rPr lang="en-US" sz="1800" b="1" dirty="0">
                <a:solidFill>
                  <a:srgbClr val="002060"/>
                </a:solidFill>
              </a:rPr>
              <a:t>Organize and conduct regional meetings and information sessions</a:t>
            </a:r>
          </a:p>
          <a:p>
            <a:r>
              <a:rPr lang="en-US" sz="1800" b="1" dirty="0">
                <a:solidFill>
                  <a:srgbClr val="002060"/>
                </a:solidFill>
              </a:rPr>
              <a:t>Direct implication in various levels in Europe, Africa and Asia.</a:t>
            </a:r>
          </a:p>
          <a:p>
            <a:pPr marL="0" indent="0">
              <a:buNone/>
            </a:pPr>
            <a:endParaRPr lang="es-ES" sz="1800" dirty="0">
              <a:solidFill>
                <a:schemeClr val="tx1">
                  <a:lumMod val="75000"/>
                </a:schemeClr>
              </a:solidFill>
            </a:endParaRPr>
          </a:p>
        </p:txBody>
      </p:sp>
      <p:sp>
        <p:nvSpPr>
          <p:cNvPr id="4" name="Date Placeholder 3"/>
          <p:cNvSpPr>
            <a:spLocks noGrp="1"/>
          </p:cNvSpPr>
          <p:nvPr>
            <p:ph type="dt" sz="half" idx="10"/>
          </p:nvPr>
        </p:nvSpPr>
        <p:spPr/>
        <p:txBody>
          <a:bodyPr numCol="1"/>
          <a:lstStyle/>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710899117"/>
      </p:ext>
    </p:extLst>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1402F9-D903-7EA4-91D2-6E3F77C4D2FC}"/>
              </a:ext>
            </a:extLst>
          </p:cNvPr>
          <p:cNvSpPr txBox="1"/>
          <p:nvPr/>
        </p:nvSpPr>
        <p:spPr>
          <a:xfrm>
            <a:off x="3563888" y="3579862"/>
            <a:ext cx="2646878" cy="646331"/>
          </a:xfrm>
          <a:prstGeom prst="rect">
            <a:avLst/>
          </a:prstGeom>
          <a:noFill/>
        </p:spPr>
        <p:txBody>
          <a:bodyPr wrap="none" rtlCol="0">
            <a:spAutoFit/>
          </a:bodyPr>
          <a:lstStyle/>
          <a:p>
            <a:r>
              <a:rPr lang="en-US" sz="3600" dirty="0">
                <a:solidFill>
                  <a:srgbClr val="002060"/>
                </a:solidFill>
              </a:rPr>
              <a:t>Questions ?</a:t>
            </a:r>
          </a:p>
        </p:txBody>
      </p:sp>
    </p:spTree>
    <p:extLst>
      <p:ext uri="{BB962C8B-B14F-4D97-AF65-F5344CB8AC3E}">
        <p14:creationId xmlns:p14="http://schemas.microsoft.com/office/powerpoint/2010/main" val="2774382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CF26-BB08-FC73-60E7-81BB2E9D8722}"/>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1B612A24-0052-CAB1-8CF2-2EEEE7217289}"/>
              </a:ext>
            </a:extLst>
          </p:cNvPr>
          <p:cNvSpPr>
            <a:spLocks noGrp="1"/>
          </p:cNvSpPr>
          <p:nvPr>
            <p:ph idx="1"/>
          </p:nvPr>
        </p:nvSpPr>
        <p:spPr>
          <a:xfrm>
            <a:off x="1545958" y="987574"/>
            <a:ext cx="6052084" cy="3771900"/>
          </a:xfrm>
        </p:spPr>
        <p:txBody>
          <a:bodyPr/>
          <a:lstStyle/>
          <a:p>
            <a:pPr marL="0" indent="0">
              <a:buNone/>
            </a:pPr>
            <a:endParaRPr lang="en-US" dirty="0">
              <a:solidFill>
                <a:srgbClr val="002060"/>
              </a:solidFill>
            </a:endParaRPr>
          </a:p>
          <a:p>
            <a:r>
              <a:rPr lang="en-US" b="1" dirty="0">
                <a:solidFill>
                  <a:srgbClr val="002060"/>
                </a:solidFill>
              </a:rPr>
              <a:t>Meghan Olmstead</a:t>
            </a:r>
            <a:br>
              <a:rPr lang="en-US" b="1" dirty="0">
                <a:solidFill>
                  <a:srgbClr val="002060"/>
                </a:solidFill>
              </a:rPr>
            </a:br>
            <a:r>
              <a:rPr lang="en-US" b="1" dirty="0">
                <a:solidFill>
                  <a:srgbClr val="002060"/>
                </a:solidFill>
              </a:rPr>
              <a:t>IFATSEA – Executive secretary</a:t>
            </a:r>
            <a:br>
              <a:rPr lang="en-US" b="1" dirty="0">
                <a:solidFill>
                  <a:srgbClr val="002060"/>
                </a:solidFill>
              </a:rPr>
            </a:br>
            <a:endParaRPr lang="en-US" b="1" dirty="0">
              <a:solidFill>
                <a:srgbClr val="002060"/>
              </a:solidFill>
            </a:endParaRPr>
          </a:p>
          <a:p>
            <a:r>
              <a:rPr lang="en-US" b="1" dirty="0">
                <a:solidFill>
                  <a:srgbClr val="002060"/>
                </a:solidFill>
              </a:rPr>
              <a:t>Michel Gaulin</a:t>
            </a:r>
            <a:br>
              <a:rPr lang="en-US" b="1" dirty="0">
                <a:solidFill>
                  <a:srgbClr val="002060"/>
                </a:solidFill>
              </a:rPr>
            </a:br>
            <a:r>
              <a:rPr lang="en-US" b="1" dirty="0">
                <a:solidFill>
                  <a:srgbClr val="002060"/>
                </a:solidFill>
              </a:rPr>
              <a:t>IFATSEA - Director of Americas</a:t>
            </a:r>
          </a:p>
        </p:txBody>
      </p:sp>
    </p:spTree>
    <p:extLst>
      <p:ext uri="{BB962C8B-B14F-4D97-AF65-F5344CB8AC3E}">
        <p14:creationId xmlns:p14="http://schemas.microsoft.com/office/powerpoint/2010/main" val="190727737"/>
      </p:ext>
    </p:extLst>
  </p:cSld>
  <p:clrMapOvr>
    <a:masterClrMapping/>
  </p:clrMapOvr>
  <p:transition>
    <p:pull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06CA-1364-250E-19BF-8DD0A29AD25C}"/>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628655F9-202A-D624-E5E9-A7CA4D7C49CD}"/>
              </a:ext>
            </a:extLst>
          </p:cNvPr>
          <p:cNvSpPr>
            <a:spLocks noGrp="1"/>
          </p:cNvSpPr>
          <p:nvPr>
            <p:ph idx="1"/>
          </p:nvPr>
        </p:nvSpPr>
        <p:spPr>
          <a:xfrm>
            <a:off x="912622" y="987574"/>
            <a:ext cx="7772400" cy="3771900"/>
          </a:xfrm>
        </p:spPr>
        <p:txBody>
          <a:bodyPr/>
          <a:lstStyle/>
          <a:p>
            <a:endParaRPr lang="en-US" dirty="0"/>
          </a:p>
          <a:p>
            <a:endParaRPr lang="en-US" dirty="0"/>
          </a:p>
          <a:p>
            <a:pPr marL="0" indent="0" algn="ctr">
              <a:buNone/>
            </a:pPr>
            <a:r>
              <a:rPr lang="es-PE" sz="1800" dirty="0">
                <a:effectLst/>
                <a:latin typeface="Arial" panose="020B0604020202020204" pitchFamily="34" charset="0"/>
                <a:ea typeface="Calibri" panose="020F0502020204030204" pitchFamily="34" charset="0"/>
                <a:cs typeface="Times New Roman" panose="02020603050405020304" pitchFamily="18" charset="0"/>
              </a:rPr>
              <a:t>	</a:t>
            </a:r>
            <a:r>
              <a:rPr lang="es-PE" b="1"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Más que una Asociación, una familia</a:t>
            </a:r>
            <a:r>
              <a:rPr lang="es-PE" b="1"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rPr>
              <a:t>.</a:t>
            </a:r>
            <a:endParaRPr lang="en-CA"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00506855"/>
      </p:ext>
    </p:extLst>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1C03-F769-1817-9FED-657E81991D81}"/>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35FE8481-DD15-6F1A-C8CF-28D64999B698}"/>
              </a:ext>
            </a:extLst>
          </p:cNvPr>
          <p:cNvSpPr>
            <a:spLocks noGrp="1"/>
          </p:cNvSpPr>
          <p:nvPr>
            <p:ph idx="1"/>
          </p:nvPr>
        </p:nvSpPr>
        <p:spPr>
          <a:xfrm>
            <a:off x="914400" y="1059582"/>
            <a:ext cx="7772400" cy="3240360"/>
          </a:xfrm>
        </p:spPr>
        <p:txBody>
          <a:bodyPr/>
          <a:lstStyle/>
          <a:p>
            <a:pPr marL="0" indent="0">
              <a:buNone/>
            </a:pPr>
            <a:endParaRPr lang="es-PE" sz="1800" b="1" dirty="0">
              <a:solidFill>
                <a:srgbClr val="000000"/>
              </a:solidFill>
              <a:effectLst/>
              <a:latin typeface="Arial" panose="020B0604020202020204" pitchFamily="34" charset="0"/>
              <a:ea typeface="Calibri" panose="020F0502020204030204" pitchFamily="34" charset="0"/>
            </a:endParaRPr>
          </a:p>
          <a:p>
            <a:pPr marL="0" indent="0">
              <a:buNone/>
            </a:pPr>
            <a:r>
              <a:rPr lang="en-US" sz="2000" b="1" dirty="0">
                <a:solidFill>
                  <a:srgbClr val="002060"/>
                </a:solidFill>
              </a:rPr>
              <a:t>The International Federation of Air Traffic Safety Electronics Associations (IFATSEA) brings together the professional associations of Air Traffic Safety Electronics Personnel (ATSEP) from around the world. IFATSEA currently represents more than 40,000 people in more than 75 member associations around the world. Join us.</a:t>
            </a:r>
          </a:p>
          <a:p>
            <a:pPr marL="0" indent="0">
              <a:buNone/>
            </a:pPr>
            <a:endParaRPr lang="en-US" dirty="0"/>
          </a:p>
        </p:txBody>
      </p:sp>
    </p:spTree>
    <p:extLst>
      <p:ext uri="{BB962C8B-B14F-4D97-AF65-F5344CB8AC3E}">
        <p14:creationId xmlns:p14="http://schemas.microsoft.com/office/powerpoint/2010/main" val="1505481321"/>
      </p:ext>
    </p:extLst>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D050-1FD5-76EF-72EB-231BD97824F8}"/>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E504D6F4-9455-0294-470D-E537A4333F4C}"/>
              </a:ext>
            </a:extLst>
          </p:cNvPr>
          <p:cNvSpPr>
            <a:spLocks noGrp="1"/>
          </p:cNvSpPr>
          <p:nvPr>
            <p:ph idx="1"/>
          </p:nvPr>
        </p:nvSpPr>
        <p:spPr>
          <a:xfrm>
            <a:off x="1182452" y="987574"/>
            <a:ext cx="6779096" cy="3168352"/>
          </a:xfrm>
        </p:spPr>
        <p:txBody>
          <a:bodyPr/>
          <a:lstStyle/>
          <a:p>
            <a:pPr marL="0" indent="0" algn="ctr">
              <a:buNone/>
            </a:pPr>
            <a:r>
              <a:rPr lang="en-US" b="1" u="sng" dirty="0">
                <a:solidFill>
                  <a:srgbClr val="002060"/>
                </a:solidFill>
              </a:rPr>
              <a:t>ATSEP</a:t>
            </a:r>
          </a:p>
          <a:p>
            <a:pPr marL="0" indent="0">
              <a:buNone/>
            </a:pPr>
            <a:r>
              <a:rPr lang="en-US" dirty="0">
                <a:solidFill>
                  <a:srgbClr val="002060"/>
                </a:solidFill>
              </a:rPr>
              <a:t>	</a:t>
            </a:r>
            <a:r>
              <a:rPr lang="en-US" sz="1800" b="1" dirty="0">
                <a:solidFill>
                  <a:srgbClr val="002060"/>
                </a:solidFill>
              </a:rPr>
              <a:t>A - Air</a:t>
            </a:r>
          </a:p>
          <a:p>
            <a:pPr marL="0" indent="0">
              <a:buNone/>
            </a:pPr>
            <a:r>
              <a:rPr lang="en-US" sz="1800" b="1" dirty="0">
                <a:solidFill>
                  <a:srgbClr val="002060"/>
                </a:solidFill>
              </a:rPr>
              <a:t>	T – Traffic</a:t>
            </a:r>
          </a:p>
          <a:p>
            <a:pPr marL="0" indent="0">
              <a:buNone/>
            </a:pPr>
            <a:r>
              <a:rPr lang="en-US" sz="1800" b="1" dirty="0">
                <a:solidFill>
                  <a:srgbClr val="002060"/>
                </a:solidFill>
              </a:rPr>
              <a:t>	S – Safety</a:t>
            </a:r>
          </a:p>
          <a:p>
            <a:pPr marL="0" indent="0">
              <a:buNone/>
            </a:pPr>
            <a:r>
              <a:rPr lang="en-US" sz="1800" b="1" dirty="0">
                <a:solidFill>
                  <a:srgbClr val="002060"/>
                </a:solidFill>
              </a:rPr>
              <a:t>	E – Electronic</a:t>
            </a:r>
          </a:p>
          <a:p>
            <a:pPr marL="0" indent="0">
              <a:buNone/>
            </a:pPr>
            <a:r>
              <a:rPr lang="en-US" sz="1800" b="1" dirty="0">
                <a:solidFill>
                  <a:srgbClr val="002060"/>
                </a:solidFill>
              </a:rPr>
              <a:t>	P – Personnel</a:t>
            </a:r>
          </a:p>
          <a:p>
            <a:pPr marL="0" indent="0">
              <a:buNone/>
            </a:pPr>
            <a:r>
              <a:rPr lang="en-US" dirty="0">
                <a:solidFill>
                  <a:srgbClr val="002060"/>
                </a:solidFill>
              </a:rPr>
              <a:t> </a:t>
            </a:r>
            <a:r>
              <a:rPr lang="en-US" sz="1600" dirty="0">
                <a:solidFill>
                  <a:srgbClr val="002060"/>
                </a:solidFill>
              </a:rPr>
              <a:t>La Organización de </a:t>
            </a:r>
            <a:r>
              <a:rPr lang="en-US" sz="1600" dirty="0" err="1">
                <a:solidFill>
                  <a:srgbClr val="002060"/>
                </a:solidFill>
              </a:rPr>
              <a:t>Aviación</a:t>
            </a:r>
            <a:r>
              <a:rPr lang="en-US" sz="1600" dirty="0">
                <a:solidFill>
                  <a:srgbClr val="002060"/>
                </a:solidFill>
              </a:rPr>
              <a:t> Civil Internacional (OACI) describe al ATSEP </a:t>
            </a:r>
            <a:r>
              <a:rPr lang="en-US" sz="1600" dirty="0" err="1">
                <a:solidFill>
                  <a:srgbClr val="002060"/>
                </a:solidFill>
              </a:rPr>
              <a:t>como</a:t>
            </a:r>
            <a:r>
              <a:rPr lang="en-US" sz="1600" dirty="0">
                <a:solidFill>
                  <a:srgbClr val="002060"/>
                </a:solidFill>
              </a:rPr>
              <a:t> "personal que ha </a:t>
            </a:r>
            <a:r>
              <a:rPr lang="en-US" sz="1600" dirty="0" err="1">
                <a:solidFill>
                  <a:srgbClr val="002060"/>
                </a:solidFill>
              </a:rPr>
              <a:t>demostrado</a:t>
            </a:r>
            <a:r>
              <a:rPr lang="en-US" sz="1600" dirty="0">
                <a:solidFill>
                  <a:srgbClr val="002060"/>
                </a:solidFill>
              </a:rPr>
              <a:t> ser </a:t>
            </a:r>
            <a:r>
              <a:rPr lang="en-US" sz="1600" dirty="0" err="1">
                <a:solidFill>
                  <a:srgbClr val="002060"/>
                </a:solidFill>
              </a:rPr>
              <a:t>competente</a:t>
            </a:r>
            <a:r>
              <a:rPr lang="en-US" sz="1600" dirty="0">
                <a:solidFill>
                  <a:srgbClr val="002060"/>
                </a:solidFill>
              </a:rPr>
              <a:t> </a:t>
            </a:r>
            <a:r>
              <a:rPr lang="en-US" sz="1600" dirty="0" err="1">
                <a:solidFill>
                  <a:srgbClr val="002060"/>
                </a:solidFill>
              </a:rPr>
              <a:t>en</a:t>
            </a:r>
            <a:r>
              <a:rPr lang="en-US" sz="1600" dirty="0">
                <a:solidFill>
                  <a:srgbClr val="002060"/>
                </a:solidFill>
              </a:rPr>
              <a:t> la </a:t>
            </a:r>
            <a:r>
              <a:rPr lang="en-US" sz="1600" dirty="0" err="1">
                <a:solidFill>
                  <a:srgbClr val="002060"/>
                </a:solidFill>
              </a:rPr>
              <a:t>instalación</a:t>
            </a:r>
            <a:r>
              <a:rPr lang="en-US" sz="1600" dirty="0">
                <a:solidFill>
                  <a:srgbClr val="002060"/>
                </a:solidFill>
              </a:rPr>
              <a:t>, </a:t>
            </a:r>
            <a:r>
              <a:rPr lang="en-US" sz="1600" dirty="0" err="1">
                <a:solidFill>
                  <a:srgbClr val="002060"/>
                </a:solidFill>
              </a:rPr>
              <a:t>operación</a:t>
            </a:r>
            <a:r>
              <a:rPr lang="en-US" sz="1600" dirty="0">
                <a:solidFill>
                  <a:srgbClr val="002060"/>
                </a:solidFill>
              </a:rPr>
              <a:t> y/o </a:t>
            </a:r>
            <a:r>
              <a:rPr lang="en-US" sz="1600" dirty="0" err="1">
                <a:solidFill>
                  <a:srgbClr val="002060"/>
                </a:solidFill>
              </a:rPr>
              <a:t>mantenimiento</a:t>
            </a:r>
            <a:r>
              <a:rPr lang="en-US" sz="1600" dirty="0">
                <a:solidFill>
                  <a:srgbClr val="002060"/>
                </a:solidFill>
              </a:rPr>
              <a:t> de un </a:t>
            </a:r>
            <a:r>
              <a:rPr lang="en-US" sz="1600" dirty="0" err="1">
                <a:solidFill>
                  <a:srgbClr val="002060"/>
                </a:solidFill>
              </a:rPr>
              <a:t>sistema</a:t>
            </a:r>
            <a:r>
              <a:rPr lang="en-US" sz="1600" dirty="0">
                <a:solidFill>
                  <a:srgbClr val="002060"/>
                </a:solidFill>
              </a:rPr>
              <a:t> de </a:t>
            </a:r>
            <a:r>
              <a:rPr lang="en-US" sz="1600" dirty="0" err="1">
                <a:solidFill>
                  <a:srgbClr val="002060"/>
                </a:solidFill>
              </a:rPr>
              <a:t>comunicaciones</a:t>
            </a:r>
            <a:r>
              <a:rPr lang="en-US" sz="1600" dirty="0">
                <a:solidFill>
                  <a:srgbClr val="002060"/>
                </a:solidFill>
              </a:rPr>
              <a:t>, </a:t>
            </a:r>
            <a:r>
              <a:rPr lang="en-US" sz="1600" dirty="0" err="1">
                <a:solidFill>
                  <a:srgbClr val="002060"/>
                </a:solidFill>
              </a:rPr>
              <a:t>navegación</a:t>
            </a:r>
            <a:r>
              <a:rPr lang="en-US" sz="1600" dirty="0">
                <a:solidFill>
                  <a:srgbClr val="002060"/>
                </a:solidFill>
              </a:rPr>
              <a:t>, </a:t>
            </a:r>
            <a:r>
              <a:rPr lang="en-US" sz="1600" dirty="0" err="1">
                <a:solidFill>
                  <a:srgbClr val="002060"/>
                </a:solidFill>
              </a:rPr>
              <a:t>vigilancia</a:t>
            </a:r>
            <a:r>
              <a:rPr lang="en-US" sz="1600" dirty="0">
                <a:solidFill>
                  <a:srgbClr val="002060"/>
                </a:solidFill>
              </a:rPr>
              <a:t> y </a:t>
            </a:r>
            <a:r>
              <a:rPr lang="en-US" sz="1600" dirty="0" err="1">
                <a:solidFill>
                  <a:srgbClr val="002060"/>
                </a:solidFill>
              </a:rPr>
              <a:t>gestión</a:t>
            </a:r>
            <a:r>
              <a:rPr lang="en-US" sz="1600" dirty="0">
                <a:solidFill>
                  <a:srgbClr val="002060"/>
                </a:solidFill>
              </a:rPr>
              <a:t> del </a:t>
            </a:r>
            <a:r>
              <a:rPr lang="en-US" sz="1600" dirty="0" err="1">
                <a:solidFill>
                  <a:srgbClr val="002060"/>
                </a:solidFill>
              </a:rPr>
              <a:t>tránsito</a:t>
            </a:r>
            <a:r>
              <a:rPr lang="en-US" sz="1600" dirty="0">
                <a:solidFill>
                  <a:srgbClr val="002060"/>
                </a:solidFill>
              </a:rPr>
              <a:t> </a:t>
            </a:r>
            <a:r>
              <a:rPr lang="en-US" sz="1600" dirty="0" err="1">
                <a:solidFill>
                  <a:srgbClr val="002060"/>
                </a:solidFill>
              </a:rPr>
              <a:t>aéreo</a:t>
            </a:r>
            <a:r>
              <a:rPr lang="en-US" sz="1600" dirty="0">
                <a:solidFill>
                  <a:srgbClr val="002060"/>
                </a:solidFill>
              </a:rPr>
              <a:t> (CNS/ATM).</a:t>
            </a:r>
            <a:endParaRPr lang="en-US" dirty="0">
              <a:solidFill>
                <a:srgbClr val="002060"/>
              </a:solidFill>
            </a:endParaRPr>
          </a:p>
        </p:txBody>
      </p:sp>
    </p:spTree>
    <p:extLst>
      <p:ext uri="{BB962C8B-B14F-4D97-AF65-F5344CB8AC3E}">
        <p14:creationId xmlns:p14="http://schemas.microsoft.com/office/powerpoint/2010/main" val="2813449743"/>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6E9C-7E3E-73CA-D3D9-F396D6107A99}"/>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E4AE28A8-1F43-74B0-6374-1BB3D8F28987}"/>
              </a:ext>
            </a:extLst>
          </p:cNvPr>
          <p:cNvSpPr>
            <a:spLocks noGrp="1"/>
          </p:cNvSpPr>
          <p:nvPr>
            <p:ph idx="1"/>
          </p:nvPr>
        </p:nvSpPr>
        <p:spPr>
          <a:xfrm>
            <a:off x="914400" y="987574"/>
            <a:ext cx="7772400" cy="3771900"/>
          </a:xfrm>
        </p:spPr>
        <p:txBody>
          <a:bodyPr/>
          <a:lstStyle/>
          <a:p>
            <a:pPr marL="0" indent="0">
              <a:buNone/>
            </a:pPr>
            <a:r>
              <a:rPr lang="es-PE" sz="2000" b="1" u="sng" dirty="0">
                <a:solidFill>
                  <a:srgbClr val="002060"/>
                </a:solidFill>
                <a:effectLst/>
                <a:ea typeface="Calibri" panose="020F0502020204030204" pitchFamily="34" charset="0"/>
                <a:cs typeface="Times New Roman" panose="02020603050405020304" pitchFamily="18" charset="0"/>
              </a:rPr>
              <a:t>About IFATSEA</a:t>
            </a:r>
            <a:endParaRPr lang="en-CA" sz="2000" dirty="0">
              <a:solidFill>
                <a:srgbClr val="002060"/>
              </a:solidFill>
              <a:effectLst/>
              <a:ea typeface="Calibri" panose="020F0502020204030204" pitchFamily="34" charset="0"/>
              <a:cs typeface="Times New Roman" panose="02020603050405020304" pitchFamily="18" charset="0"/>
            </a:endParaRPr>
          </a:p>
          <a:p>
            <a:pPr marL="0" indent="0">
              <a:buNone/>
            </a:pPr>
            <a:r>
              <a:rPr lang="en-US" sz="1800" b="1" dirty="0">
                <a:solidFill>
                  <a:srgbClr val="002060"/>
                </a:solidFill>
              </a:rPr>
              <a:t>Since 1972, IFATSEA has served as the authoritative voice on Air Traffic Safety Electronic Personnel (ATSEP) proficiency. IFATSEA is recognized by the International Civil Aviation Organization (ICAO) as an international organization representing ATSEP worldwide. Using our strong global network, we actively contribute to the improvement of air traffic safety performance around the world. IFATSEA has been a key contributor in working with ICAO in the development of ATSEP basic training and competency materials. IFATSEA has also contributed to the development of the Single European Sky through its participation in the activity of the SESAR and EUROCONTROL Joint Undertaking.</a:t>
            </a:r>
          </a:p>
          <a:p>
            <a:pPr marL="0" indent="0">
              <a:buNone/>
            </a:pPr>
            <a:endParaRPr lang="en-CA"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sz="1800" b="0" dirty="0">
                <a:solidFill>
                  <a:srgbClr val="000000"/>
                </a:solidFill>
                <a:effectLst/>
                <a:latin typeface="Arial" panose="020B0604020202020204" pitchFamily="34" charset="0"/>
                <a:ea typeface="Calibri" panose="020F0502020204030204" pitchFamily="34" charset="0"/>
              </a:rPr>
              <a:t> </a:t>
            </a:r>
            <a:endParaRPr lang="en-CA" sz="18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solidFill>
                <a:schemeClr val="bg1">
                  <a:lumMod val="10000"/>
                </a:schemeClr>
              </a:solidFill>
            </a:endParaRPr>
          </a:p>
        </p:txBody>
      </p:sp>
    </p:spTree>
    <p:extLst>
      <p:ext uri="{BB962C8B-B14F-4D97-AF65-F5344CB8AC3E}">
        <p14:creationId xmlns:p14="http://schemas.microsoft.com/office/powerpoint/2010/main" val="3795221616"/>
      </p:ext>
    </p:extLst>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DD2E-D992-5FB6-A171-132591AC95B4}"/>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3449F2B1-62AC-D2B6-259A-984E6CB89B1E}"/>
              </a:ext>
            </a:extLst>
          </p:cNvPr>
          <p:cNvSpPr>
            <a:spLocks noGrp="1"/>
          </p:cNvSpPr>
          <p:nvPr>
            <p:ph idx="1"/>
          </p:nvPr>
        </p:nvSpPr>
        <p:spPr>
          <a:xfrm>
            <a:off x="914400" y="1059582"/>
            <a:ext cx="7772400" cy="3771900"/>
          </a:xfrm>
        </p:spPr>
        <p:txBody>
          <a:bodyPr/>
          <a:lstStyle/>
          <a:p>
            <a:pPr marL="0" indent="0">
              <a:buNone/>
            </a:pPr>
            <a:r>
              <a:rPr lang="en-US" sz="2000" b="1" dirty="0">
                <a:solidFill>
                  <a:srgbClr val="002060"/>
                </a:solidFill>
              </a:rPr>
              <a:t>IFATSEA is now recognized as an official observer of the Air Navigation Commission (ANC) at ICAO. We are starting journey contributing to ICAO at the highest level of Commissions, Panels and Working Groups.</a:t>
            </a:r>
          </a:p>
          <a:p>
            <a:pPr marL="0" indent="0">
              <a:buNone/>
            </a:pPr>
            <a:endParaRPr lang="en-US" dirty="0">
              <a:solidFill>
                <a:schemeClr val="bg1">
                  <a:lumMod val="10000"/>
                </a:schemeClr>
              </a:solidFill>
            </a:endParaRPr>
          </a:p>
        </p:txBody>
      </p:sp>
      <p:pic>
        <p:nvPicPr>
          <p:cNvPr id="5" name="Picture 4">
            <a:extLst>
              <a:ext uri="{FF2B5EF4-FFF2-40B4-BE49-F238E27FC236}">
                <a16:creationId xmlns:a16="http://schemas.microsoft.com/office/drawing/2014/main" id="{9F953FBE-A115-CA3F-534F-74F8957BB687}"/>
              </a:ext>
            </a:extLst>
          </p:cNvPr>
          <p:cNvPicPr>
            <a:picLocks noChangeAspect="1"/>
          </p:cNvPicPr>
          <p:nvPr/>
        </p:nvPicPr>
        <p:blipFill>
          <a:blip r:embed="rId3"/>
          <a:stretch>
            <a:fillRect/>
          </a:stretch>
        </p:blipFill>
        <p:spPr>
          <a:xfrm>
            <a:off x="1907704" y="2770991"/>
            <a:ext cx="2162175" cy="1714500"/>
          </a:xfrm>
          <a:prstGeom prst="rect">
            <a:avLst/>
          </a:prstGeom>
        </p:spPr>
      </p:pic>
      <p:pic>
        <p:nvPicPr>
          <p:cNvPr id="6" name="Picture 5">
            <a:extLst>
              <a:ext uri="{FF2B5EF4-FFF2-40B4-BE49-F238E27FC236}">
                <a16:creationId xmlns:a16="http://schemas.microsoft.com/office/drawing/2014/main" id="{30079CA1-B969-C736-C268-6E68C2AA2FC4}"/>
              </a:ext>
            </a:extLst>
          </p:cNvPr>
          <p:cNvPicPr>
            <a:picLocks noChangeAspect="1"/>
          </p:cNvPicPr>
          <p:nvPr/>
        </p:nvPicPr>
        <p:blipFill>
          <a:blip r:embed="rId4"/>
          <a:stretch>
            <a:fillRect/>
          </a:stretch>
        </p:blipFill>
        <p:spPr>
          <a:xfrm>
            <a:off x="5629957" y="2630398"/>
            <a:ext cx="1496765" cy="1995686"/>
          </a:xfrm>
          <a:prstGeom prst="rect">
            <a:avLst/>
          </a:prstGeom>
        </p:spPr>
      </p:pic>
    </p:spTree>
    <p:extLst>
      <p:ext uri="{BB962C8B-B14F-4D97-AF65-F5344CB8AC3E}">
        <p14:creationId xmlns:p14="http://schemas.microsoft.com/office/powerpoint/2010/main" val="775260773"/>
      </p:ext>
    </p:extLst>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6D63-9F92-2017-BAAF-0A96829FECDD}"/>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9458B772-CBE8-6BA8-F689-761B64E67392}"/>
              </a:ext>
            </a:extLst>
          </p:cNvPr>
          <p:cNvSpPr>
            <a:spLocks noGrp="1"/>
          </p:cNvSpPr>
          <p:nvPr>
            <p:ph idx="1"/>
          </p:nvPr>
        </p:nvSpPr>
        <p:spPr>
          <a:xfrm>
            <a:off x="932329" y="1059582"/>
            <a:ext cx="7772400" cy="3744416"/>
          </a:xfrm>
        </p:spPr>
        <p:txBody>
          <a:bodyPr/>
          <a:lstStyle/>
          <a:p>
            <a:pPr marL="0" indent="0">
              <a:buNone/>
            </a:pPr>
            <a:r>
              <a:rPr lang="en-US" sz="1800" b="1" u="sng" dirty="0">
                <a:solidFill>
                  <a:srgbClr val="002060"/>
                </a:solidFill>
              </a:rPr>
              <a:t>Organization</a:t>
            </a:r>
          </a:p>
          <a:p>
            <a:endParaRPr lang="en-US" sz="1800" b="1" dirty="0">
              <a:solidFill>
                <a:srgbClr val="002060"/>
              </a:solidFill>
            </a:endParaRPr>
          </a:p>
          <a:p>
            <a:r>
              <a:rPr lang="en-US" sz="1800" b="1" dirty="0">
                <a:solidFill>
                  <a:srgbClr val="002060"/>
                </a:solidFill>
              </a:rPr>
              <a:t>IFATSEA is a global organization divided into 4 regions, each with its own Regional Director. In addition to an annual General Assembly, the Regional Directors hold various meetings to support the member associations. IFATSEA also has an ICAO Liaison Officer who provides an important link to ICAO headquarters, ensuring timely communication and collaboration.</a:t>
            </a:r>
          </a:p>
          <a:p>
            <a:endParaRPr lang="en-US" sz="1800" b="1" dirty="0">
              <a:solidFill>
                <a:srgbClr val="002060"/>
              </a:solidFill>
            </a:endParaRPr>
          </a:p>
          <a:p>
            <a:r>
              <a:rPr lang="en-US" sz="1800" b="1" dirty="0">
                <a:solidFill>
                  <a:srgbClr val="002060"/>
                </a:solidFill>
              </a:rPr>
              <a:t>Participation in IFATSEA gives you and your Association the opportunity to take your voice to the international arena.</a:t>
            </a:r>
          </a:p>
          <a:p>
            <a:pPr marL="0" indent="0">
              <a:lnSpc>
                <a:spcPct val="107000"/>
              </a:lnSpc>
              <a:spcAft>
                <a:spcPts val="750"/>
              </a:spcAft>
              <a:buNone/>
            </a:pPr>
            <a:endParaRPr lang="en-CA" sz="1800" dirty="0">
              <a:solidFill>
                <a:srgbClr val="002060"/>
              </a:solidFill>
              <a:effectLst/>
              <a:ea typeface="Calibri" panose="020F0502020204030204" pitchFamily="34" charset="0"/>
              <a:cs typeface="Times New Roman" panose="02020603050405020304" pitchFamily="18" charset="0"/>
            </a:endParaRPr>
          </a:p>
          <a:p>
            <a:pPr marL="0" indent="0">
              <a:buNone/>
            </a:pPr>
            <a:endParaRPr lang="en-US" dirty="0">
              <a:solidFill>
                <a:schemeClr val="bg1">
                  <a:lumMod val="10000"/>
                </a:schemeClr>
              </a:solidFill>
            </a:endParaRPr>
          </a:p>
        </p:txBody>
      </p:sp>
    </p:spTree>
    <p:extLst>
      <p:ext uri="{BB962C8B-B14F-4D97-AF65-F5344CB8AC3E}">
        <p14:creationId xmlns:p14="http://schemas.microsoft.com/office/powerpoint/2010/main" val="3318591284"/>
      </p:ext>
    </p:extLst>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61F2-F366-2746-BF77-AAB592C6E8C5}"/>
              </a:ext>
            </a:extLst>
          </p:cNvPr>
          <p:cNvSpPr>
            <a:spLocks noGrp="1"/>
          </p:cNvSpPr>
          <p:nvPr>
            <p:ph type="title"/>
          </p:nvPr>
        </p:nvSpPr>
        <p:spPr>
          <a:xfrm>
            <a:off x="1907704" y="1"/>
            <a:ext cx="6779096" cy="461665"/>
          </a:xfrm>
        </p:spPr>
        <p:txBody>
          <a:bodyPr/>
          <a:lstStyle/>
          <a:p>
            <a:r>
              <a:rPr lang="en-US" i="0" dirty="0"/>
              <a:t>Introduction to IFATSEA</a:t>
            </a:r>
          </a:p>
        </p:txBody>
      </p:sp>
      <p:sp>
        <p:nvSpPr>
          <p:cNvPr id="3" name="Content Placeholder 2">
            <a:extLst>
              <a:ext uri="{FF2B5EF4-FFF2-40B4-BE49-F238E27FC236}">
                <a16:creationId xmlns:a16="http://schemas.microsoft.com/office/drawing/2014/main" id="{5B72A11F-6874-2E4B-4774-7887FFECE31D}"/>
              </a:ext>
            </a:extLst>
          </p:cNvPr>
          <p:cNvSpPr>
            <a:spLocks noGrp="1"/>
          </p:cNvSpPr>
          <p:nvPr>
            <p:ph idx="1"/>
          </p:nvPr>
        </p:nvSpPr>
        <p:spPr>
          <a:xfrm>
            <a:off x="932548" y="987574"/>
            <a:ext cx="7772400" cy="3771900"/>
          </a:xfrm>
        </p:spPr>
        <p:txBody>
          <a:bodyPr/>
          <a:lstStyle/>
          <a:p>
            <a:pPr marL="0" indent="0">
              <a:buNone/>
            </a:pPr>
            <a:r>
              <a:rPr lang="en-US" sz="1600" b="1" u="sng" dirty="0">
                <a:solidFill>
                  <a:srgbClr val="002060"/>
                </a:solidFill>
              </a:rPr>
              <a:t>IFATSEA objectives</a:t>
            </a:r>
          </a:p>
          <a:p>
            <a:endParaRPr lang="en-US" sz="1600" b="1" dirty="0">
              <a:solidFill>
                <a:srgbClr val="002060"/>
              </a:solidFill>
            </a:endParaRPr>
          </a:p>
          <a:p>
            <a:r>
              <a:rPr lang="en-US" sz="1600" b="1" dirty="0">
                <a:solidFill>
                  <a:srgbClr val="002060"/>
                </a:solidFill>
              </a:rPr>
              <a:t>Operate as an apolitical federation of air traffic safety electronics associations.</a:t>
            </a:r>
          </a:p>
          <a:p>
            <a:r>
              <a:rPr lang="en-US" sz="1600" b="1" dirty="0">
                <a:solidFill>
                  <a:srgbClr val="002060"/>
                </a:solidFill>
              </a:rPr>
              <a:t>Promote safety, efficiency and regularity in international air navigation.</a:t>
            </a:r>
          </a:p>
          <a:p>
            <a:r>
              <a:rPr lang="en-US" sz="1600" b="1" dirty="0">
                <a:solidFill>
                  <a:srgbClr val="002060"/>
                </a:solidFill>
              </a:rPr>
              <a:t>Assist and advise on the development of electronic systems to maintain the safe, orderly and expeditious flow of air traffic.</a:t>
            </a:r>
          </a:p>
          <a:p>
            <a:r>
              <a:rPr lang="en-US" sz="1600" b="1" dirty="0">
                <a:solidFill>
                  <a:srgbClr val="002060"/>
                </a:solidFill>
              </a:rPr>
              <a:t>Maintain a high standard of knowledge, competence and professional efficiency in the ATSEP.</a:t>
            </a:r>
          </a:p>
          <a:p>
            <a:r>
              <a:rPr lang="en-US" sz="1600" b="1" dirty="0">
                <a:solidFill>
                  <a:srgbClr val="002060"/>
                </a:solidFill>
              </a:rPr>
              <a:t>Protect and safeguard the collective professional interests of the ATSEP.</a:t>
            </a:r>
          </a:p>
          <a:p>
            <a:r>
              <a:rPr lang="en-US" sz="1600" b="1" dirty="0">
                <a:solidFill>
                  <a:srgbClr val="002060"/>
                </a:solidFill>
              </a:rPr>
              <a:t>Establish mutually beneficial alliances with other professional organizations.</a:t>
            </a:r>
          </a:p>
          <a:p>
            <a:r>
              <a:rPr lang="en-US" sz="1600" b="1" dirty="0">
                <a:solidFill>
                  <a:srgbClr val="002060"/>
                </a:solidFill>
              </a:rPr>
              <a:t>Strive for a global federation of air traffic safety electronics associations.</a:t>
            </a:r>
          </a:p>
          <a:p>
            <a:endParaRPr lang="es-PE" sz="1600" dirty="0">
              <a:solidFill>
                <a:schemeClr val="tx1">
                  <a:lumMod val="75000"/>
                </a:schemeClr>
              </a:solidFill>
              <a:effectLst/>
              <a:ea typeface="Calibri" panose="020F0502020204030204" pitchFamily="34" charset="0"/>
              <a:cs typeface="Times New Roman" panose="02020603050405020304" pitchFamily="18" charset="0"/>
            </a:endParaRPr>
          </a:p>
          <a:p>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7840711"/>
      </p:ext>
    </p:extLst>
  </p:cSld>
  <p:clrMapOvr>
    <a:masterClrMapping/>
  </p:clrMapOvr>
  <p:transition>
    <p:pull dir="ld"/>
  </p:transition>
</p:sld>
</file>

<file path=ppt/theme/theme1.xml><?xml version="1.0" encoding="utf-8"?>
<a:theme xmlns:a="http://schemas.openxmlformats.org/drawingml/2006/main" name="Default Design">
  <a:themeElements>
    <a:clrScheme name="">
      <a:dk1>
        <a:srgbClr val="0066B3"/>
      </a:dk1>
      <a:lt1>
        <a:srgbClr val="C7CFD4"/>
      </a:lt1>
      <a:dk2>
        <a:srgbClr val="009EE0"/>
      </a:dk2>
      <a:lt2>
        <a:srgbClr val="8A9F93"/>
      </a:lt2>
      <a:accent1>
        <a:srgbClr val="89A2B3"/>
      </a:accent1>
      <a:accent2>
        <a:srgbClr val="B1A100"/>
      </a:accent2>
      <a:accent3>
        <a:srgbClr val="E0E4E6"/>
      </a:accent3>
      <a:accent4>
        <a:srgbClr val="005698"/>
      </a:accent4>
      <a:accent5>
        <a:srgbClr val="C4CED6"/>
      </a:accent5>
      <a:accent6>
        <a:srgbClr val="A09100"/>
      </a:accent6>
      <a:hlink>
        <a:srgbClr val="D05C00"/>
      </a:hlink>
      <a:folHlink>
        <a:srgbClr val="B23C96"/>
      </a:folHlink>
    </a:clrScheme>
    <a:fontScheme name="Default Design">
      <a:majorFont>
        <a:latin typeface="Verdan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3300"/>
            </a:solidFill>
            <a:effectLst/>
            <a:latin typeface="Arial Narrow" pitchFamily="34"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3300"/>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4172</TotalTime>
  <Words>1595</Words>
  <Application>Microsoft Macintosh PowerPoint</Application>
  <PresentationFormat>On-screen Show (16:9)</PresentationFormat>
  <Paragraphs>140</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Montserrat</vt:lpstr>
      <vt:lpstr>Symbol</vt:lpstr>
      <vt:lpstr>Verdana</vt:lpstr>
      <vt:lpstr>Wingdings</vt:lpstr>
      <vt:lpstr>Default Design</vt:lpstr>
      <vt:lpstr>AARM 2025 Introduction to IFATSEA</vt:lpstr>
      <vt:lpstr>Introduction to IFATSEA</vt:lpstr>
      <vt:lpstr>IFATSEA – INEAM - HUX</vt:lpstr>
      <vt:lpstr>Introduction to IFATSEA</vt:lpstr>
      <vt:lpstr>Introduction to IFATSEA</vt:lpstr>
      <vt:lpstr>Introduction to IFATSEA</vt:lpstr>
      <vt:lpstr>Introduction to IFATSEA</vt:lpstr>
      <vt:lpstr>Introduction to IFATSEA</vt:lpstr>
      <vt:lpstr>Introduction to IFATSEA</vt:lpstr>
      <vt:lpstr>Introduction to IFATSEA</vt:lpstr>
      <vt:lpstr>Introduction to IFATSEA</vt:lpstr>
      <vt:lpstr>Introduction to IFATSEA</vt:lpstr>
      <vt:lpstr>Introduction to IFATSEA</vt:lpstr>
      <vt:lpstr>PowerPoint Presentation</vt:lpstr>
    </vt:vector>
  </TitlesOfParts>
  <Company>NAV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Burke</dc:creator>
  <cp:lastModifiedBy>Michel Gaulin</cp:lastModifiedBy>
  <cp:revision>179</cp:revision>
  <cp:lastPrinted>2022-09-20T21:17:01Z</cp:lastPrinted>
  <dcterms:created xsi:type="dcterms:W3CDTF">2017-10-12T22:25:20Z</dcterms:created>
  <dcterms:modified xsi:type="dcterms:W3CDTF">2025-06-03T12:48:55Z</dcterms:modified>
</cp:coreProperties>
</file>